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6" r:id="rId1"/>
  </p:sldMasterIdLst>
  <p:notesMasterIdLst>
    <p:notesMasterId r:id="rId47"/>
  </p:notesMasterIdLst>
  <p:sldIdLst>
    <p:sldId id="256" r:id="rId2"/>
    <p:sldId id="257" r:id="rId3"/>
    <p:sldId id="312" r:id="rId4"/>
    <p:sldId id="314" r:id="rId5"/>
    <p:sldId id="315" r:id="rId6"/>
    <p:sldId id="327" r:id="rId7"/>
    <p:sldId id="272" r:id="rId8"/>
    <p:sldId id="282" r:id="rId9"/>
    <p:sldId id="297" r:id="rId10"/>
    <p:sldId id="283" r:id="rId11"/>
    <p:sldId id="273" r:id="rId12"/>
    <p:sldId id="305" r:id="rId13"/>
    <p:sldId id="313" r:id="rId14"/>
    <p:sldId id="328" r:id="rId15"/>
    <p:sldId id="370" r:id="rId16"/>
    <p:sldId id="347" r:id="rId17"/>
    <p:sldId id="348" r:id="rId18"/>
    <p:sldId id="359" r:id="rId19"/>
    <p:sldId id="369" r:id="rId20"/>
    <p:sldId id="364" r:id="rId21"/>
    <p:sldId id="365" r:id="rId22"/>
    <p:sldId id="368" r:id="rId23"/>
    <p:sldId id="361" r:id="rId24"/>
    <p:sldId id="367" r:id="rId25"/>
    <p:sldId id="362" r:id="rId26"/>
    <p:sldId id="366" r:id="rId27"/>
    <p:sldId id="373" r:id="rId28"/>
    <p:sldId id="371" r:id="rId29"/>
    <p:sldId id="374" r:id="rId30"/>
    <p:sldId id="372" r:id="rId31"/>
    <p:sldId id="375" r:id="rId32"/>
    <p:sldId id="276" r:id="rId33"/>
    <p:sldId id="319" r:id="rId34"/>
    <p:sldId id="320" r:id="rId35"/>
    <p:sldId id="316" r:id="rId36"/>
    <p:sldId id="317" r:id="rId37"/>
    <p:sldId id="318" r:id="rId38"/>
    <p:sldId id="321" r:id="rId39"/>
    <p:sldId id="323" r:id="rId40"/>
    <p:sldId id="325" r:id="rId41"/>
    <p:sldId id="358" r:id="rId42"/>
    <p:sldId id="278" r:id="rId43"/>
    <p:sldId id="279" r:id="rId44"/>
    <p:sldId id="280" r:id="rId45"/>
    <p:sldId id="281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cj" initials="k" lastIdx="1" clrIdx="0">
    <p:extLst>
      <p:ext uri="{19B8F6BF-5375-455C-9EA6-DF929625EA0E}">
        <p15:presenceInfo xmlns:p15="http://schemas.microsoft.com/office/powerpoint/2012/main" userId="kc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DE0D9"/>
    <a:srgbClr val="E8F0ED"/>
    <a:srgbClr val="12345A"/>
    <a:srgbClr val="FF40FF"/>
    <a:srgbClr val="35D4EC"/>
    <a:srgbClr val="E8F1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3" autoAdjust="0"/>
    <p:restoredTop sz="86344"/>
  </p:normalViewPr>
  <p:slideViewPr>
    <p:cSldViewPr snapToGrid="0">
      <p:cViewPr varScale="1">
        <p:scale>
          <a:sx n="101" d="100"/>
          <a:sy n="101" d="100"/>
        </p:scale>
        <p:origin x="1104" y="192"/>
      </p:cViewPr>
      <p:guideLst/>
    </p:cSldViewPr>
  </p:slideViewPr>
  <p:outlineViewPr>
    <p:cViewPr>
      <p:scale>
        <a:sx n="33" d="100"/>
        <a:sy n="33" d="100"/>
      </p:scale>
      <p:origin x="0" y="-55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0FDD3-C31E-8240-9A02-AF5E4D63B649}" type="datetimeFigureOut">
              <a:rPr kumimoji="1" lang="ko-KR" altLang="en-US" smtClean="0"/>
              <a:t>2018. 2. 19.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6459C-BBFC-9F4A-A7CC-FE8CAE43F3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2748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6459C-BBFC-9F4A-A7CC-FE8CAE43F3C4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4595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6459C-BBFC-9F4A-A7CC-FE8CAE43F3C4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9885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6459C-BBFC-9F4A-A7CC-FE8CAE43F3C4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41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6459C-BBFC-9F4A-A7CC-FE8CAE43F3C4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0464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2/19/18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2/19/18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22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1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1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83464" indent="-283464" algn="l" defTabSz="914400" rtl="0" eaLnBrk="1" latinLnBrk="1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83464" indent="-283464" algn="l" defTabSz="914400" rtl="0" eaLnBrk="1" latinLnBrk="1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3464" indent="-283464" algn="l" defTabSz="914400" rtl="0" eaLnBrk="1" latinLnBrk="1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83464" indent="-283464" algn="l" defTabSz="914400" rtl="0" eaLnBrk="1" latinLnBrk="1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3464" indent="-283464" algn="l" defTabSz="914400" rtl="0" eaLnBrk="1" latinLnBrk="1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83464" indent="-283464" algn="l" defTabSz="914400" rtl="0" eaLnBrk="1" latinLnBrk="1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83464" indent="-283464" algn="l" defTabSz="914400" rtl="0" eaLnBrk="1" latinLnBrk="1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cc.org/" TargetMode="External"/><Relationship Id="rId2" Type="http://schemas.openxmlformats.org/officeDocument/2006/relationships/hyperlink" Target="https://www.cer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rketplace.eclipse.org/content/eclipse-pde-plug-development-environment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5F0E4B-A712-4398-9936-4F2DDC361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970" y="1350434"/>
            <a:ext cx="10449016" cy="1646302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6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시큐어코딩 룰체커</a:t>
            </a:r>
            <a:br>
              <a:rPr lang="en-US" altLang="ko-KR" sz="6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</a:br>
            <a:r>
              <a:rPr lang="en-US" altLang="ko-KR" sz="4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(rulechecker for secure coding)</a:t>
            </a:r>
            <a:endParaRPr lang="ko-KR" altLang="en-US" sz="6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2E0AD8-2162-4DDA-BF7E-1F44E5003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1669" y="4551435"/>
            <a:ext cx="7766936" cy="1096899"/>
          </a:xfrm>
        </p:spPr>
        <p:txBody>
          <a:bodyPr>
            <a:normAutofit/>
          </a:bodyPr>
          <a:lstStyle/>
          <a:p>
            <a:pPr algn="ctr"/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2015156011 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김창진 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[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지도교수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: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공기석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]</a:t>
            </a:r>
          </a:p>
          <a:p>
            <a:pPr algn="ctr"/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2013156008 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김병철 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[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지도교수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: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한경숙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]</a:t>
            </a:r>
          </a:p>
          <a:p>
            <a:pPr algn="ctr"/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2015156024 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윤성철 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[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지도교수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: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한경숙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]</a:t>
            </a:r>
            <a:endParaRPr lang="ko-KR" altLang="en-US" sz="16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" name="도넛[D] 3"/>
          <p:cNvSpPr/>
          <p:nvPr/>
        </p:nvSpPr>
        <p:spPr>
          <a:xfrm>
            <a:off x="947644" y="4104277"/>
            <a:ext cx="1905000" cy="1905000"/>
          </a:xfrm>
          <a:prstGeom prst="donut">
            <a:avLst>
              <a:gd name="adj" fmla="val 9728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6" name="직선 연결선[R] 5"/>
          <p:cNvCxnSpPr/>
          <p:nvPr/>
        </p:nvCxnSpPr>
        <p:spPr>
          <a:xfrm flipH="1">
            <a:off x="-134911" y="5589452"/>
            <a:ext cx="1484383" cy="1156122"/>
          </a:xfrm>
          <a:prstGeom prst="line">
            <a:avLst/>
          </a:prstGeom>
          <a:ln w="2540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호 13"/>
          <p:cNvSpPr/>
          <p:nvPr/>
        </p:nvSpPr>
        <p:spPr>
          <a:xfrm rot="6754601">
            <a:off x="1515377" y="4846882"/>
            <a:ext cx="792480" cy="917395"/>
          </a:xfrm>
          <a:prstGeom prst="arc">
            <a:avLst/>
          </a:prstGeom>
          <a:noFill/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02374" y="4257207"/>
            <a:ext cx="4347147" cy="1590351"/>
          </a:xfrm>
          <a:prstGeom prst="rect">
            <a:avLst/>
          </a:prstGeom>
          <a:noFill/>
          <a:ln w="762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5065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106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연구 개발 효과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525939" y="1740925"/>
            <a:ext cx="2640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초반단계에서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코드 분석을 통해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보안 약점을 캐치한다면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21" y="1014783"/>
            <a:ext cx="4392118" cy="43921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794" y="1316991"/>
            <a:ext cx="2864371" cy="286437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014" y="1861900"/>
            <a:ext cx="4381292" cy="4381292"/>
          </a:xfrm>
          <a:prstGeom prst="rect">
            <a:avLst/>
          </a:prstGeom>
        </p:spPr>
      </p:pic>
      <p:sp>
        <p:nvSpPr>
          <p:cNvPr id="12" name="텍스트 상자 11"/>
          <p:cNvSpPr txBox="1"/>
          <p:nvPr/>
        </p:nvSpPr>
        <p:spPr>
          <a:xfrm>
            <a:off x="6375358" y="5135196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6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비용절감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9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8B9F1B1-D353-9144-B114-DDBBFC669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1811009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275" y="325900"/>
            <a:ext cx="4318000" cy="723022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관련 연구 및 사례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10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253052"/>
              </p:ext>
            </p:extLst>
          </p:nvPr>
        </p:nvGraphicFramePr>
        <p:xfrm>
          <a:off x="1242009" y="1285907"/>
          <a:ext cx="9844497" cy="4766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0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701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82721" marR="82721" marT="41360" marB="413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내용</a:t>
                      </a:r>
                    </a:p>
                  </a:txBody>
                  <a:tcPr marL="82721" marR="82721" marT="41360" marB="413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차이점</a:t>
                      </a:r>
                    </a:p>
                  </a:txBody>
                  <a:tcPr marL="82721" marR="82721" marT="41360" marB="413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255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Splint</a:t>
                      </a:r>
                    </a:p>
                  </a:txBody>
                  <a:tcPr marL="82721" marR="82721" marT="41360" marB="41360"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미국 버지니아 대학에서 개발</a:t>
                      </a: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en-US" altLang="ko-KR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C</a:t>
                      </a: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 소스 분석하는 정적분석 유틸리티</a:t>
                      </a: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보안에 취약점과 실수를 검사</a:t>
                      </a: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en-US" altLang="ko-KR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GNU </a:t>
                      </a: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일반 공중 허가에 따른 자유 소프트웨어</a:t>
                      </a: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82721" marR="82721" marT="41360" marB="41360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/>
                      <a:r>
                        <a:rPr lang="en-US" altLang="ko-KR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C</a:t>
                      </a: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언어 지향적</a:t>
                      </a: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82721" marR="82721" marT="41360" marB="413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730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Sparrow</a:t>
                      </a:r>
                      <a:endParaRPr lang="ko-KR" altLang="en-US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82721" marR="82721" marT="41360" marB="41360"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en-US" altLang="ko-KR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”Fasoo</a:t>
                      </a: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닷컴</a:t>
                      </a:r>
                      <a:r>
                        <a:rPr lang="en-US" altLang="ko-KR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”</a:t>
                      </a: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사에서 개발</a:t>
                      </a: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검출된 이슈의 수정 가이드를 실제 코드를 이용하여 자동으로 보여준다</a:t>
                      </a: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검출된 이슈의 발생 경로와 관련된 소스코드 내 정보를 이용하여 다양한 조건으로 검색을 수행</a:t>
                      </a: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82721" marR="82721" marT="41360" marB="413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Sparrow</a:t>
                      </a: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는 전문가 상용도구이기 때문에 비용의 문제 발생</a:t>
                      </a:r>
                    </a:p>
                  </a:txBody>
                  <a:tcPr marL="82721" marR="82721" marT="41360" marB="413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566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5153694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시나리오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5111" y="37364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실행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52362" y="3770617"/>
            <a:ext cx="1887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이클립스에서 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소스코드 작성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50786" y="4967320"/>
            <a:ext cx="3768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RuleChecker </a:t>
            </a:r>
          </a:p>
          <a:p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플러그인 실행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0590" y="3622161"/>
            <a:ext cx="2143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설정한 문법 체크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90947" y="3736488"/>
            <a:ext cx="24048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보안 위반한 항목을 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콘솔에 표시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590" y="2066062"/>
            <a:ext cx="1501455" cy="15014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224" y="2348943"/>
            <a:ext cx="1340795" cy="13407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776" y="2271910"/>
            <a:ext cx="1248517" cy="12485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7" y="2314814"/>
            <a:ext cx="1374924" cy="137492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057440" y="1492492"/>
            <a:ext cx="9013834" cy="42199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10463" y="1161803"/>
            <a:ext cx="2951851" cy="8542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15" name="Picture 4" descr="SWT - Drag Select &amp; Drag and Drop">
            <a:extLst>
              <a:ext uri="{FF2B5EF4-FFF2-40B4-BE49-F238E27FC236}">
                <a16:creationId xmlns:a16="http://schemas.microsoft.com/office/drawing/2014/main" id="{B59513C9-0F1D-49FD-8D79-B57262A25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041" y="1227746"/>
            <a:ext cx="2019530" cy="54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>
            <a:off x="1365232" y="2945807"/>
            <a:ext cx="69220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4651219" y="3090737"/>
            <a:ext cx="770623" cy="113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5548905" y="1819381"/>
            <a:ext cx="2322767" cy="315071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7995885" y="3078554"/>
            <a:ext cx="770623" cy="113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11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70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56388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구성도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057429" y="18655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콘솔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32" y="2157252"/>
            <a:ext cx="1111127" cy="1111127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5914667" y="40443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룰체커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531" y="2002565"/>
            <a:ext cx="1515038" cy="15150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771968" y="4229014"/>
            <a:ext cx="1434904" cy="1445846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2277425" y="163323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코드입력창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4016364" y="3280666"/>
            <a:ext cx="1710835" cy="835625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상자 29"/>
          <p:cNvSpPr txBox="1"/>
          <p:nvPr/>
        </p:nvSpPr>
        <p:spPr>
          <a:xfrm>
            <a:off x="991654" y="2528148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코드입력</a:t>
            </a:r>
          </a:p>
        </p:txBody>
      </p:sp>
      <p:sp>
        <p:nvSpPr>
          <p:cNvPr id="37" name="텍스트 상자 36"/>
          <p:cNvSpPr txBox="1"/>
          <p:nvPr/>
        </p:nvSpPr>
        <p:spPr>
          <a:xfrm>
            <a:off x="5809933" y="5509894"/>
            <a:ext cx="118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코드 분석</a:t>
            </a:r>
            <a:endParaRPr kumimoji="1"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2" name="텍스트 상자 41"/>
          <p:cNvSpPr txBox="1"/>
          <p:nvPr/>
        </p:nvSpPr>
        <p:spPr>
          <a:xfrm>
            <a:off x="3432777" y="3859682"/>
            <a:ext cx="159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Start Plugin</a:t>
            </a:r>
            <a:endParaRPr kumimoji="1" lang="ko-KR" altLang="en-US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V="1">
            <a:off x="6950444" y="3228953"/>
            <a:ext cx="1687120" cy="1049716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텍스트 상자 55"/>
          <p:cNvSpPr txBox="1"/>
          <p:nvPr/>
        </p:nvSpPr>
        <p:spPr>
          <a:xfrm>
            <a:off x="9916923" y="2389649"/>
            <a:ext cx="1107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룰체크 </a:t>
            </a:r>
            <a:endParaRPr kumimoji="1"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결과출력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47114" y="1428681"/>
            <a:ext cx="10860258" cy="4747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507181" y="1287456"/>
            <a:ext cx="1503463" cy="350533"/>
          </a:xfrm>
          <a:prstGeom prst="rect">
            <a:avLst/>
          </a:prstGeom>
          <a:solidFill>
            <a:srgbClr val="F5F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5507181" y="653789"/>
            <a:ext cx="1503463" cy="1503463"/>
          </a:xfrm>
          <a:prstGeom prst="ellipse">
            <a:avLst/>
          </a:prstGeom>
          <a:solidFill>
            <a:schemeClr val="accent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12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817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13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1AB9555-0490-1D47-875D-698852B1E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Javacc6.0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의 코드 구성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3" name="텍스트상자 2">
            <a:extLst>
              <a:ext uri="{FF2B5EF4-FFF2-40B4-BE49-F238E27FC236}">
                <a16:creationId xmlns:a16="http://schemas.microsoft.com/office/drawing/2014/main" id="{1EDCB1B4-AD12-374B-B536-5C409A592A58}"/>
              </a:ext>
            </a:extLst>
          </p:cNvPr>
          <p:cNvSpPr txBox="1"/>
          <p:nvPr/>
        </p:nvSpPr>
        <p:spPr>
          <a:xfrm>
            <a:off x="3941083" y="1499299"/>
            <a:ext cx="407034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Option</a:t>
            </a: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{</a:t>
            </a: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</a:t>
            </a:r>
            <a:r>
              <a:rPr kumimoji="1" lang="en-US" altLang="ko-KR" sz="2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Javacc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 옵션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}</a:t>
            </a:r>
          </a:p>
          <a:p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PARSER_BEGIN(</a:t>
            </a:r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파서클래스이름</a:t>
            </a:r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Public class </a:t>
            </a:r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파서클래스이름</a:t>
            </a:r>
            <a:endParaRPr kumimoji="1" lang="en-US" altLang="ko-KR" sz="2000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{</a:t>
            </a:r>
            <a:b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임의의 자바코드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}</a:t>
            </a:r>
          </a:p>
          <a:p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PARSER_END(</a:t>
            </a:r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파서클래스명</a:t>
            </a:r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스캐너 </a:t>
            </a:r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SKIP</a:t>
            </a:r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과</a:t>
            </a:r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TOKEN</a:t>
            </a:r>
          </a:p>
          <a:p>
            <a:endParaRPr kumimoji="1" lang="en-US" altLang="ko-KR" sz="2000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파서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A2B2F71-FFEA-AF43-8339-D78EA9098E35}"/>
              </a:ext>
            </a:extLst>
          </p:cNvPr>
          <p:cNvSpPr/>
          <p:nvPr/>
        </p:nvSpPr>
        <p:spPr>
          <a:xfrm>
            <a:off x="3713567" y="1601285"/>
            <a:ext cx="227516" cy="22751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</a:t>
            </a:r>
            <a:endParaRPr kumimoji="1" lang="ko-KR" altLang="en-US" sz="1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406FC24-39A1-0D41-A8B7-23E81D76B5C3}"/>
              </a:ext>
            </a:extLst>
          </p:cNvPr>
          <p:cNvSpPr/>
          <p:nvPr/>
        </p:nvSpPr>
        <p:spPr>
          <a:xfrm>
            <a:off x="3713567" y="2754146"/>
            <a:ext cx="227516" cy="22751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</a:t>
            </a:r>
            <a:endParaRPr kumimoji="1" lang="ko-KR" altLang="en-US" sz="1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95C9FF-18D4-7B42-B6CF-5BE417E6FE3D}"/>
              </a:ext>
            </a:extLst>
          </p:cNvPr>
          <p:cNvSpPr/>
          <p:nvPr/>
        </p:nvSpPr>
        <p:spPr>
          <a:xfrm>
            <a:off x="3713567" y="3084503"/>
            <a:ext cx="227516" cy="22751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</a:t>
            </a:r>
            <a:endParaRPr kumimoji="1" lang="ko-KR" altLang="en-US" sz="1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A558D82-6218-D64F-BE23-EDF949E513AE}"/>
              </a:ext>
            </a:extLst>
          </p:cNvPr>
          <p:cNvSpPr/>
          <p:nvPr/>
        </p:nvSpPr>
        <p:spPr>
          <a:xfrm>
            <a:off x="3715360" y="4292490"/>
            <a:ext cx="227516" cy="22751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</a:t>
            </a:r>
            <a:endParaRPr kumimoji="1" lang="ko-KR" altLang="en-US" sz="1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75EF940-65CD-5342-96C5-ABBCB38E4D92}"/>
              </a:ext>
            </a:extLst>
          </p:cNvPr>
          <p:cNvSpPr/>
          <p:nvPr/>
        </p:nvSpPr>
        <p:spPr>
          <a:xfrm>
            <a:off x="3713567" y="4906821"/>
            <a:ext cx="227516" cy="22751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5</a:t>
            </a:r>
            <a:endParaRPr kumimoji="1" lang="ko-KR" altLang="en-US" sz="1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CA87970-034F-4B4E-94C7-166F800FD19D}"/>
              </a:ext>
            </a:extLst>
          </p:cNvPr>
          <p:cNvSpPr/>
          <p:nvPr/>
        </p:nvSpPr>
        <p:spPr>
          <a:xfrm>
            <a:off x="3715360" y="5521800"/>
            <a:ext cx="227516" cy="22751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6</a:t>
            </a:r>
            <a:endParaRPr kumimoji="1" lang="ko-KR" altLang="en-US" sz="1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12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14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5532" y="746866"/>
            <a:ext cx="6248398" cy="535834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1.5 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파일을 사용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3E881427-1E00-E24A-BABC-CEFDE393054E}"/>
              </a:ext>
            </a:extLst>
          </p:cNvPr>
          <p:cNvSpPr txBox="1">
            <a:spLocks/>
          </p:cNvSpPr>
          <p:nvPr/>
        </p:nvSpPr>
        <p:spPr>
          <a:xfrm>
            <a:off x="2983934" y="2075941"/>
            <a:ext cx="2601952" cy="3914223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A() : {}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a b c B() C()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}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B() : {}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d e f D() E()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}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C() : {} ..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D() : {}..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E() ..</a:t>
            </a:r>
          </a:p>
        </p:txBody>
      </p:sp>
      <p:sp>
        <p:nvSpPr>
          <p:cNvPr id="7" name="화살표: 아래쪽 3">
            <a:extLst>
              <a:ext uri="{FF2B5EF4-FFF2-40B4-BE49-F238E27FC236}">
                <a16:creationId xmlns:a16="http://schemas.microsoft.com/office/drawing/2014/main" id="{13E5D032-2158-884C-A82B-0A9CD3AE83FF}"/>
              </a:ext>
            </a:extLst>
          </p:cNvPr>
          <p:cNvSpPr/>
          <p:nvPr/>
        </p:nvSpPr>
        <p:spPr>
          <a:xfrm rot="16200000">
            <a:off x="5537988" y="3439788"/>
            <a:ext cx="1006506" cy="875560"/>
          </a:xfrm>
          <a:prstGeom prst="downArrow">
            <a:avLst>
              <a:gd name="adj1" fmla="val 50000"/>
              <a:gd name="adj2" fmla="val 530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A1B883B6-2C69-4947-B2DC-16FABCB58029}"/>
              </a:ext>
            </a:extLst>
          </p:cNvPr>
          <p:cNvSpPr txBox="1"/>
          <p:nvPr/>
        </p:nvSpPr>
        <p:spPr>
          <a:xfrm>
            <a:off x="8182767" y="2833709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898D0AC4-1BEF-C049-8C5A-D8BD45E560A2}"/>
              </a:ext>
            </a:extLst>
          </p:cNvPr>
          <p:cNvSpPr txBox="1"/>
          <p:nvPr/>
        </p:nvSpPr>
        <p:spPr>
          <a:xfrm>
            <a:off x="7610157" y="3711033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9E649068-F15A-0749-9CA3-23446CA9748A}"/>
              </a:ext>
            </a:extLst>
          </p:cNvPr>
          <p:cNvSpPr txBox="1"/>
          <p:nvPr/>
        </p:nvSpPr>
        <p:spPr>
          <a:xfrm>
            <a:off x="6985206" y="4717540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D5481ACC-35F2-184F-B232-BA7DE06995A1}"/>
              </a:ext>
            </a:extLst>
          </p:cNvPr>
          <p:cNvSpPr txBox="1"/>
          <p:nvPr/>
        </p:nvSpPr>
        <p:spPr>
          <a:xfrm>
            <a:off x="8325178" y="4706845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AE577527-2D4E-6943-A584-B742E7D8E396}"/>
              </a:ext>
            </a:extLst>
          </p:cNvPr>
          <p:cNvSpPr txBox="1"/>
          <p:nvPr/>
        </p:nvSpPr>
        <p:spPr>
          <a:xfrm>
            <a:off x="9119731" y="3692902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</a:t>
            </a:r>
          </a:p>
        </p:txBody>
      </p:sp>
      <p:cxnSp>
        <p:nvCxnSpPr>
          <p:cNvPr id="14" name="연결선: 꺾임 12">
            <a:extLst>
              <a:ext uri="{FF2B5EF4-FFF2-40B4-BE49-F238E27FC236}">
                <a16:creationId xmlns:a16="http://schemas.microsoft.com/office/drawing/2014/main" id="{C8D047C8-EA0C-BA4F-AEC2-4A3563C0C0FC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5400000">
            <a:off x="8215076" y="3170732"/>
            <a:ext cx="507992" cy="572610"/>
          </a:xfrm>
          <a:prstGeom prst="bentConnector3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5933AED-A239-1B4B-8C64-B2631883C70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23174" y="2990641"/>
            <a:ext cx="489861" cy="93696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9">
            <a:extLst>
              <a:ext uri="{FF2B5EF4-FFF2-40B4-BE49-F238E27FC236}">
                <a16:creationId xmlns:a16="http://schemas.microsoft.com/office/drawing/2014/main" id="{8C4C2662-9F94-8D4D-83AC-F532E5C43D8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71282" y="4047247"/>
            <a:ext cx="626480" cy="715021"/>
          </a:xfrm>
          <a:prstGeom prst="bentConnector3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연결선: 꺾임 24">
            <a:extLst>
              <a:ext uri="{FF2B5EF4-FFF2-40B4-BE49-F238E27FC236}">
                <a16:creationId xmlns:a16="http://schemas.microsoft.com/office/drawing/2014/main" id="{6DA269EB-BA4E-074B-9C35-E9F9BEDF45E4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rot="5400000">
            <a:off x="7551705" y="4086477"/>
            <a:ext cx="637175" cy="624951"/>
          </a:xfrm>
          <a:prstGeom prst="bentConnector3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26">
            <a:extLst>
              <a:ext uri="{FF2B5EF4-FFF2-40B4-BE49-F238E27FC236}">
                <a16:creationId xmlns:a16="http://schemas.microsoft.com/office/drawing/2014/main" id="{B89F3AF0-8038-0D46-9DDA-198B44646A45}"/>
              </a:ext>
            </a:extLst>
          </p:cNvPr>
          <p:cNvCxnSpPr>
            <a:stCxn id="13" idx="2"/>
          </p:cNvCxnSpPr>
          <p:nvPr/>
        </p:nvCxnSpPr>
        <p:spPr>
          <a:xfrm flipH="1">
            <a:off x="9692340" y="4062234"/>
            <a:ext cx="1" cy="33137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C753D68C-5A23-FF4A-863D-EA46F08AEB9A}"/>
              </a:ext>
            </a:extLst>
          </p:cNvPr>
          <p:cNvSpPr/>
          <p:nvPr/>
        </p:nvSpPr>
        <p:spPr>
          <a:xfrm>
            <a:off x="9655757" y="4503268"/>
            <a:ext cx="45719" cy="97653"/>
          </a:xfrm>
          <a:prstGeom prst="ellipse">
            <a:avLst/>
          </a:prstGeom>
          <a:solidFill>
            <a:schemeClr val="tx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93ACAD0-01B9-3140-A706-5B40383FD451}"/>
              </a:ext>
            </a:extLst>
          </p:cNvPr>
          <p:cNvSpPr/>
          <p:nvPr/>
        </p:nvSpPr>
        <p:spPr>
          <a:xfrm>
            <a:off x="9657715" y="4668713"/>
            <a:ext cx="45719" cy="97653"/>
          </a:xfrm>
          <a:prstGeom prst="ellipse">
            <a:avLst/>
          </a:prstGeom>
          <a:solidFill>
            <a:schemeClr val="tx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FC851D4-1FEC-0D4B-80BB-228A7B18596A}"/>
              </a:ext>
            </a:extLst>
          </p:cNvPr>
          <p:cNvSpPr/>
          <p:nvPr/>
        </p:nvSpPr>
        <p:spPr>
          <a:xfrm>
            <a:off x="9658564" y="4874032"/>
            <a:ext cx="45719" cy="97653"/>
          </a:xfrm>
          <a:prstGeom prst="ellipse">
            <a:avLst/>
          </a:prstGeom>
          <a:solidFill>
            <a:schemeClr val="tx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F7A3AC-8D1D-4C40-B92A-25C0A0857648}"/>
              </a:ext>
            </a:extLst>
          </p:cNvPr>
          <p:cNvSpPr/>
          <p:nvPr/>
        </p:nvSpPr>
        <p:spPr>
          <a:xfrm>
            <a:off x="1346144" y="1168253"/>
            <a:ext cx="104518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Java1.5.jj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파일은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Javacc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 패키지 파일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Javac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 문법체크 파일로 트리구조 형태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 파일을 이용하여 문법 체크 모듈을 제작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7BE73A6-84C8-7C45-B6D6-84C7C5482F88}"/>
              </a:ext>
            </a:extLst>
          </p:cNvPr>
          <p:cNvSpPr/>
          <p:nvPr/>
        </p:nvSpPr>
        <p:spPr>
          <a:xfrm>
            <a:off x="8554788" y="2823014"/>
            <a:ext cx="382766" cy="38276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" name="텍스트상자 3">
            <a:extLst>
              <a:ext uri="{FF2B5EF4-FFF2-40B4-BE49-F238E27FC236}">
                <a16:creationId xmlns:a16="http://schemas.microsoft.com/office/drawing/2014/main" id="{A13C8A7E-07B3-4949-B0D7-0608683F72B2}"/>
              </a:ext>
            </a:extLst>
          </p:cNvPr>
          <p:cNvSpPr txBox="1"/>
          <p:nvPr/>
        </p:nvSpPr>
        <p:spPr>
          <a:xfrm>
            <a:off x="1645650" y="2134133"/>
            <a:ext cx="13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최상위 노드</a:t>
            </a:r>
          </a:p>
        </p:txBody>
      </p:sp>
      <p:sp>
        <p:nvSpPr>
          <p:cNvPr id="24" name="텍스트상자 23">
            <a:extLst>
              <a:ext uri="{FF2B5EF4-FFF2-40B4-BE49-F238E27FC236}">
                <a16:creationId xmlns:a16="http://schemas.microsoft.com/office/drawing/2014/main" id="{B3A2BFC9-5F79-BC4F-B2F1-4F9B107BF115}"/>
              </a:ext>
            </a:extLst>
          </p:cNvPr>
          <p:cNvSpPr txBox="1"/>
          <p:nvPr/>
        </p:nvSpPr>
        <p:spPr>
          <a:xfrm>
            <a:off x="7314306" y="2497642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최상위 노드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A874844-EFDB-6E46-B82E-9FAF751A9185}"/>
              </a:ext>
            </a:extLst>
          </p:cNvPr>
          <p:cNvSpPr/>
          <p:nvPr/>
        </p:nvSpPr>
        <p:spPr>
          <a:xfrm>
            <a:off x="3073516" y="2110457"/>
            <a:ext cx="292098" cy="312702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26" name="텍스트상자 25">
            <a:extLst>
              <a:ext uri="{FF2B5EF4-FFF2-40B4-BE49-F238E27FC236}">
                <a16:creationId xmlns:a16="http://schemas.microsoft.com/office/drawing/2014/main" id="{D792E7CF-5DFC-EC47-8CD1-6F4617DBCE12}"/>
              </a:ext>
            </a:extLst>
          </p:cNvPr>
          <p:cNvSpPr txBox="1"/>
          <p:nvPr/>
        </p:nvSpPr>
        <p:spPr>
          <a:xfrm>
            <a:off x="3455195" y="1762411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트리 구조 예시</a:t>
            </a:r>
          </a:p>
        </p:txBody>
      </p:sp>
    </p:spTree>
    <p:extLst>
      <p:ext uri="{BB962C8B-B14F-4D97-AF65-F5344CB8AC3E}">
        <p14:creationId xmlns:p14="http://schemas.microsoft.com/office/powerpoint/2010/main" val="2209513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3607325-4ECF-AE44-927B-6A65FDC9E7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15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9FE0993-9777-5145-8F22-042E6DD92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Java1.5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의 구조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트리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–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전체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AB1FFE-8258-4640-814F-902A656D0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906" y="1307712"/>
            <a:ext cx="9755673" cy="498160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73359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16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B8754A0-3534-2144-85EC-EE114A12D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Java1.5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의 구조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트리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–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최상위 노드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935907-01CD-8B46-88BB-0904DABA9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457" y="1974015"/>
            <a:ext cx="5393490" cy="4246498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9BB4423-AA4B-0B4B-85D5-47DFA3902D3A}"/>
              </a:ext>
            </a:extLst>
          </p:cNvPr>
          <p:cNvSpPr/>
          <p:nvPr/>
        </p:nvSpPr>
        <p:spPr>
          <a:xfrm>
            <a:off x="899275" y="134364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CompilationUnit</a:t>
            </a: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과</a:t>
            </a:r>
            <a:r>
              <a:rPr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Statement()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라는 최상위 노드 존재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ECDABF-B827-F347-BF28-84438737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72" y="1974015"/>
            <a:ext cx="5185758" cy="4281819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1499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17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1AA0CB-40A3-0F41-BE93-0293A84B1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635772"/>
            <a:ext cx="5355601" cy="374253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349CC49-AFA0-7D46-8206-8CE3E169E1D1}"/>
              </a:ext>
            </a:extLst>
          </p:cNvPr>
          <p:cNvSpPr txBox="1">
            <a:spLocks/>
          </p:cNvSpPr>
          <p:nvPr/>
        </p:nvSpPr>
        <p:spPr>
          <a:xfrm>
            <a:off x="6096000" y="746866"/>
            <a:ext cx="6248398" cy="535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Java1.5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의 구조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트리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–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최상위 노드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B45A85-39C4-C348-8B36-80A469D38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628" r="21628"/>
          <a:stretch/>
        </p:blipFill>
        <p:spPr>
          <a:xfrm>
            <a:off x="6341960" y="1635772"/>
            <a:ext cx="5434729" cy="374253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32C6E7E-E893-A04D-B3F1-579F658163FB}"/>
              </a:ext>
            </a:extLst>
          </p:cNvPr>
          <p:cNvSpPr/>
          <p:nvPr/>
        </p:nvSpPr>
        <p:spPr>
          <a:xfrm>
            <a:off x="761999" y="1635772"/>
            <a:ext cx="1841716" cy="239523"/>
          </a:xfrm>
          <a:prstGeom prst="rect">
            <a:avLst/>
          </a:prstGeom>
          <a:solidFill>
            <a:schemeClr val="accent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CB65FE-C53B-064F-BD33-287569C67D5D}"/>
              </a:ext>
            </a:extLst>
          </p:cNvPr>
          <p:cNvSpPr/>
          <p:nvPr/>
        </p:nvSpPr>
        <p:spPr>
          <a:xfrm>
            <a:off x="6772758" y="2625081"/>
            <a:ext cx="1503337" cy="211110"/>
          </a:xfrm>
          <a:prstGeom prst="rect">
            <a:avLst/>
          </a:prstGeom>
          <a:solidFill>
            <a:schemeClr val="accent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0958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18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의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.</a:t>
            </a:r>
            <a:r>
              <a:rPr lang="en-US" altLang="ko-KR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jj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파일의 트리 구조 예시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578BA783-E6EB-7649-957C-49D64B57D064}"/>
              </a:ext>
            </a:extLst>
          </p:cNvPr>
          <p:cNvSpPr txBox="1"/>
          <p:nvPr/>
        </p:nvSpPr>
        <p:spPr>
          <a:xfrm>
            <a:off x="4560226" y="2130002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41EBC5D6-659C-4E4C-B76C-EE9BEF3139C6}"/>
              </a:ext>
            </a:extLst>
          </p:cNvPr>
          <p:cNvSpPr txBox="1"/>
          <p:nvPr/>
        </p:nvSpPr>
        <p:spPr>
          <a:xfrm>
            <a:off x="2968441" y="2989195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4BC18ACA-9559-6648-940F-66D28FC933BA}"/>
              </a:ext>
            </a:extLst>
          </p:cNvPr>
          <p:cNvSpPr txBox="1"/>
          <p:nvPr/>
        </p:nvSpPr>
        <p:spPr>
          <a:xfrm>
            <a:off x="2057691" y="3985659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</a:t>
            </a: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29E0152E-A757-2543-9A08-4EC22EA844BE}"/>
              </a:ext>
            </a:extLst>
          </p:cNvPr>
          <p:cNvSpPr txBox="1"/>
          <p:nvPr/>
        </p:nvSpPr>
        <p:spPr>
          <a:xfrm>
            <a:off x="4045638" y="3991863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</a:t>
            </a: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192B88B2-DDE5-7848-BC12-ACAA52D110D7}"/>
              </a:ext>
            </a:extLst>
          </p:cNvPr>
          <p:cNvSpPr txBox="1"/>
          <p:nvPr/>
        </p:nvSpPr>
        <p:spPr>
          <a:xfrm>
            <a:off x="5497190" y="2989195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</a:t>
            </a:r>
          </a:p>
        </p:txBody>
      </p:sp>
      <p:cxnSp>
        <p:nvCxnSpPr>
          <p:cNvPr id="27" name="연결선: 꺾임 8">
            <a:extLst>
              <a:ext uri="{FF2B5EF4-FFF2-40B4-BE49-F238E27FC236}">
                <a16:creationId xmlns:a16="http://schemas.microsoft.com/office/drawing/2014/main" id="{693249C5-D70A-884D-871C-363CFA1061D6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 rot="5400000">
            <a:off x="4092014" y="1948372"/>
            <a:ext cx="489861" cy="1591785"/>
          </a:xfrm>
          <a:prstGeom prst="bentConnector3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9">
            <a:extLst>
              <a:ext uri="{FF2B5EF4-FFF2-40B4-BE49-F238E27FC236}">
                <a16:creationId xmlns:a16="http://schemas.microsoft.com/office/drawing/2014/main" id="{0BAB5F7E-9724-504E-9DAD-BB04A81FAC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00634" y="2275784"/>
            <a:ext cx="489861" cy="93696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10">
            <a:extLst>
              <a:ext uri="{FF2B5EF4-FFF2-40B4-BE49-F238E27FC236}">
                <a16:creationId xmlns:a16="http://schemas.microsoft.com/office/drawing/2014/main" id="{2E5D0F53-40A3-6A45-90AF-F619120537C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7226" y="3136597"/>
            <a:ext cx="633336" cy="1077197"/>
          </a:xfrm>
          <a:prstGeom prst="bentConnector3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11">
            <a:extLst>
              <a:ext uri="{FF2B5EF4-FFF2-40B4-BE49-F238E27FC236}">
                <a16:creationId xmlns:a16="http://schemas.microsoft.com/office/drawing/2014/main" id="{820662B2-FBB4-F540-912E-1E298BB707CF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 rot="5400000">
            <a:off x="2772110" y="3216718"/>
            <a:ext cx="627132" cy="910750"/>
          </a:xfrm>
          <a:prstGeom prst="bentConnector3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12">
            <a:extLst>
              <a:ext uri="{FF2B5EF4-FFF2-40B4-BE49-F238E27FC236}">
                <a16:creationId xmlns:a16="http://schemas.microsoft.com/office/drawing/2014/main" id="{8A37F56A-0385-7149-B872-5F5286EA3CB2}"/>
              </a:ext>
            </a:extLst>
          </p:cNvPr>
          <p:cNvCxnSpPr>
            <a:stCxn id="26" idx="2"/>
          </p:cNvCxnSpPr>
          <p:nvPr/>
        </p:nvCxnSpPr>
        <p:spPr>
          <a:xfrm flipH="1">
            <a:off x="6069799" y="3358527"/>
            <a:ext cx="1" cy="33137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23">
            <a:extLst>
              <a:ext uri="{FF2B5EF4-FFF2-40B4-BE49-F238E27FC236}">
                <a16:creationId xmlns:a16="http://schemas.microsoft.com/office/drawing/2014/main" id="{29B5B201-13D9-C64A-8BD4-B2CA51F99BF3}"/>
              </a:ext>
            </a:extLst>
          </p:cNvPr>
          <p:cNvSpPr txBox="1"/>
          <p:nvPr/>
        </p:nvSpPr>
        <p:spPr>
          <a:xfrm>
            <a:off x="5788544" y="3776431"/>
            <a:ext cx="719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  <a:endParaRPr lang="ko-KR" altLang="en-US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34" name="연결선: 꺾임 39">
            <a:extLst>
              <a:ext uri="{FF2B5EF4-FFF2-40B4-BE49-F238E27FC236}">
                <a16:creationId xmlns:a16="http://schemas.microsoft.com/office/drawing/2014/main" id="{9BE02A9E-FBD9-574B-845D-B966FA108ADC}"/>
              </a:ext>
            </a:extLst>
          </p:cNvPr>
          <p:cNvCxnSpPr>
            <a:cxnSpLocks/>
          </p:cNvCxnSpPr>
          <p:nvPr/>
        </p:nvCxnSpPr>
        <p:spPr>
          <a:xfrm rot="10800000">
            <a:off x="6696077" y="4170325"/>
            <a:ext cx="982223" cy="118084"/>
          </a:xfrm>
          <a:prstGeom prst="bentConnector3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텍스트상자 3">
            <a:extLst>
              <a:ext uri="{FF2B5EF4-FFF2-40B4-BE49-F238E27FC236}">
                <a16:creationId xmlns:a16="http://schemas.microsoft.com/office/drawing/2014/main" id="{83706503-299A-0A47-B327-8B6214E7295D}"/>
              </a:ext>
            </a:extLst>
          </p:cNvPr>
          <p:cNvSpPr txBox="1"/>
          <p:nvPr/>
        </p:nvSpPr>
        <p:spPr>
          <a:xfrm>
            <a:off x="7866372" y="4115390"/>
            <a:ext cx="2837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구현하고자 하는 노드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java1.5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트리 구조에 연결</a:t>
            </a:r>
            <a:endParaRPr kumimoji="1"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또는 이전 노드 수정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451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32" y="555523"/>
            <a:ext cx="8596668" cy="1320800"/>
          </a:xfrm>
        </p:spPr>
        <p:txBody>
          <a:bodyPr/>
          <a:lstStyle/>
          <a:p>
            <a:pPr algn="l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차례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1267574" y="1733301"/>
            <a:ext cx="44333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종합 설계 개요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관련 연구 및 사례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시스템 수행 시나리오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시스템 구성도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5.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시스템 모듈 상세 설계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도넛[D] 4"/>
          <p:cNvSpPr/>
          <p:nvPr/>
        </p:nvSpPr>
        <p:spPr>
          <a:xfrm>
            <a:off x="9468967" y="4270466"/>
            <a:ext cx="1905000" cy="1905000"/>
          </a:xfrm>
          <a:prstGeom prst="donut">
            <a:avLst>
              <a:gd name="adj" fmla="val 972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6" name="호 5"/>
          <p:cNvSpPr/>
          <p:nvPr/>
        </p:nvSpPr>
        <p:spPr>
          <a:xfrm rot="4268605">
            <a:off x="10233505" y="4896179"/>
            <a:ext cx="792480" cy="917395"/>
          </a:xfrm>
          <a:prstGeom prst="arc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11129193" y="5790297"/>
            <a:ext cx="1062807" cy="1067703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6F4F04-9C13-BB4A-83A6-2B44A8D37B7F}"/>
              </a:ext>
            </a:extLst>
          </p:cNvPr>
          <p:cNvSpPr/>
          <p:nvPr/>
        </p:nvSpPr>
        <p:spPr>
          <a:xfrm>
            <a:off x="5938632" y="1733301"/>
            <a:ext cx="494368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914400"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6.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개발 환경 및 개발 방법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lvl="0" indent="-342900" defTabSz="914400">
              <a:defRPr/>
            </a:pP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lvl="0" indent="-342900" defTabSz="914400"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7.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데모 환경 설계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lvl="0" indent="-342900" defTabSz="914400">
              <a:defRPr/>
            </a:pP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lvl="0" indent="-342900" defTabSz="914400"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8.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업무 분담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lvl="0" indent="-342900" defTabSz="914400">
              <a:defRPr/>
            </a:pP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lvl="0" indent="-342900" defTabSz="914400"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9.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종합 설계  수행 일정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lvl="0" indent="-342900" defTabSz="914400">
              <a:defRPr/>
            </a:pP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lvl="0" indent="-342900" defTabSz="914400"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10.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참고문헌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459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19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lexical analysis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0392A-704D-6F43-A6D1-9CC59E0AA911}"/>
              </a:ext>
            </a:extLst>
          </p:cNvPr>
          <p:cNvSpPr/>
          <p:nvPr/>
        </p:nvSpPr>
        <p:spPr>
          <a:xfrm>
            <a:off x="1323290" y="1427598"/>
            <a:ext cx="107465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HardCodePrevent</a:t>
            </a: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민감정보 하드코딩 예방 구문단위 함수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민감한 정보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(password, IP, key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등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리스트업한다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민감한 정보를 사용하는 함수들을 리스트업한다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Syntax Analysis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이용하여 함수에서 민감한 정보를 사용하는 곳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인자들의 순서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에 문자열이 있으면 경고를 발생한다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문자열이 아닌 변수일 경우 변수의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def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와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use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사이에 민감한 정보에 대한 입력값을 받는 코드가 있는지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5.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입력값을 받는 코드가 없다면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def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에서 하드코딩이라 판단하여 경고를 발생한다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7D91B01-159C-E542-BE25-95D00A36835E}"/>
              </a:ext>
            </a:extLst>
          </p:cNvPr>
          <p:cNvSpPr/>
          <p:nvPr/>
        </p:nvSpPr>
        <p:spPr>
          <a:xfrm>
            <a:off x="776070" y="4312224"/>
            <a:ext cx="533293" cy="53329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440A36D-26B9-B944-A7BA-DAACF8093A27}"/>
              </a:ext>
            </a:extLst>
          </p:cNvPr>
          <p:cNvSpPr/>
          <p:nvPr/>
        </p:nvSpPr>
        <p:spPr>
          <a:xfrm>
            <a:off x="809524" y="1306658"/>
            <a:ext cx="533293" cy="53329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1E7338-754B-0542-BD1A-CA388C59AF8A}"/>
              </a:ext>
            </a:extLst>
          </p:cNvPr>
          <p:cNvSpPr/>
          <p:nvPr/>
        </p:nvSpPr>
        <p:spPr>
          <a:xfrm>
            <a:off x="1323289" y="443481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randomPrevent</a:t>
            </a: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강력난수 생성 함수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1. Lexical Analysis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을 통하여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Random()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메서드가 사용되었는지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Random()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메서드는 안전하지 않으므로 경고를 발생한다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4374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61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lexical analysis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C048AB1-4295-9F4F-8B12-6956BDE66F3C}"/>
              </a:ext>
            </a:extLst>
          </p:cNvPr>
          <p:cNvSpPr/>
          <p:nvPr/>
        </p:nvSpPr>
        <p:spPr>
          <a:xfrm>
            <a:off x="1124727" y="1465156"/>
            <a:ext cx="564366" cy="56436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1E6E8CE-240F-E543-9D30-90B56D0752E3}"/>
              </a:ext>
            </a:extLst>
          </p:cNvPr>
          <p:cNvSpPr/>
          <p:nvPr/>
        </p:nvSpPr>
        <p:spPr>
          <a:xfrm>
            <a:off x="1689094" y="1590014"/>
            <a:ext cx="75839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PermissionPrevent</a:t>
            </a: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슈퍼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getPermissions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 호출하기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1. Lexical Analysis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getPermissions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메서드를 찾는다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첫 문장이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super.getPermission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인지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57A48A6-04EE-A443-882B-3F81485F664C}"/>
              </a:ext>
            </a:extLst>
          </p:cNvPr>
          <p:cNvSpPr/>
          <p:nvPr/>
        </p:nvSpPr>
        <p:spPr>
          <a:xfrm>
            <a:off x="1124728" y="3251366"/>
            <a:ext cx="564366" cy="56436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D93674-0F7A-C641-B407-FBD611C3BDF3}"/>
              </a:ext>
            </a:extLst>
          </p:cNvPr>
          <p:cNvSpPr/>
          <p:nvPr/>
        </p:nvSpPr>
        <p:spPr>
          <a:xfrm>
            <a:off x="1689094" y="3374656"/>
            <a:ext cx="758399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NullPointerExPrevent</a:t>
            </a: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</a:p>
          <a:p>
            <a:pPr fontAlgn="base"/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NullPointerException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catch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금지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lvl="0"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</a:p>
          <a:p>
            <a:pPr lvl="0"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1.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Null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을 리턴하는 함수들을 리스트업</a:t>
            </a:r>
          </a:p>
          <a:p>
            <a:pPr lvl="0"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Lexical Analysis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통해 리스트에 포함되는 함수들이 존재할 경우</a:t>
            </a:r>
          </a:p>
          <a:p>
            <a:pPr lvl="0"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DFA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통해 리턴값이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use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되는 곳을 찾는다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lvl="0"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use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되는 곳에서 리턴값에 대해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null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체크를 하는지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lvl="0"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null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체크를 하지 않는다면 경고</a:t>
            </a:r>
          </a:p>
        </p:txBody>
      </p:sp>
    </p:spTree>
    <p:extLst>
      <p:ext uri="{BB962C8B-B14F-4D97-AF65-F5344CB8AC3E}">
        <p14:creationId xmlns:p14="http://schemas.microsoft.com/office/powerpoint/2010/main" val="2092566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21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lexical analysis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0392A-704D-6F43-A6D1-9CC59E0AA911}"/>
              </a:ext>
            </a:extLst>
          </p:cNvPr>
          <p:cNvSpPr/>
          <p:nvPr/>
        </p:nvSpPr>
        <p:spPr>
          <a:xfrm>
            <a:off x="1681778" y="3426992"/>
            <a:ext cx="98289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WrapDuplicPrevent</a:t>
            </a: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wrap()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또는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duplicate()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메서드를 사용하여 만든 버퍼를 신뢰할 수 없는 코드에 노출시키지 마시오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lvl="0"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1.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Lexical Analysis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통해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wrap()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혹은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duplicate()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메소드를 사용하는지 확인</a:t>
            </a:r>
          </a:p>
          <a:p>
            <a:pPr lvl="0"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사용한다면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wrap()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하거나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duplicate()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한 버퍼를 반환할 때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asReadOnlyBuffer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통해 반환하는지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en-US" altLang="ko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//duplicate</a:t>
            </a: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도 </a:t>
            </a:r>
            <a:r>
              <a:rPr lang="en-US" altLang="ko-KR" b="1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asReadOnlyBuffer</a:t>
            </a:r>
            <a:r>
              <a:rPr lang="en-US" altLang="ko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가 있는가</a:t>
            </a:r>
            <a:r>
              <a:rPr lang="en-US" altLang="ko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??!(O) </a:t>
            </a: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말고 다른 방법은 없는가</a:t>
            </a:r>
            <a:r>
              <a:rPr lang="en-US" altLang="ko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!! (copy)</a:t>
            </a:r>
            <a:endParaRPr lang="ko-KR" altLang="en-US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lvl="0"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그렇지 않다면 경고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14CAAC8-BEE1-E445-8B8F-99234606A0C1}"/>
              </a:ext>
            </a:extLst>
          </p:cNvPr>
          <p:cNvSpPr/>
          <p:nvPr/>
        </p:nvSpPr>
        <p:spPr>
          <a:xfrm>
            <a:off x="1113935" y="3308660"/>
            <a:ext cx="567842" cy="567842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6.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9911982-3EBF-7546-9656-8905B4F911C9}"/>
              </a:ext>
            </a:extLst>
          </p:cNvPr>
          <p:cNvSpPr/>
          <p:nvPr/>
        </p:nvSpPr>
        <p:spPr>
          <a:xfrm>
            <a:off x="1113936" y="1564727"/>
            <a:ext cx="567842" cy="567842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5.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3819D0-F5F6-CA47-892D-1BCC40CF6DBE}"/>
              </a:ext>
            </a:extLst>
          </p:cNvPr>
          <p:cNvSpPr/>
          <p:nvPr/>
        </p:nvSpPr>
        <p:spPr>
          <a:xfrm>
            <a:off x="1681778" y="165874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GenericExPrevent</a:t>
            </a: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Generic Exception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사용금지</a:t>
            </a:r>
            <a:endParaRPr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1. Lexical Analysis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 캐치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8535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7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22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lexical analysis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+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CFA</a:t>
            </a:r>
          </a:p>
        </p:txBody>
      </p:sp>
      <p:sp>
        <p:nvSpPr>
          <p:cNvPr id="4" name="텍스트상자 3">
            <a:extLst>
              <a:ext uri="{FF2B5EF4-FFF2-40B4-BE49-F238E27FC236}">
                <a16:creationId xmlns:a16="http://schemas.microsoft.com/office/drawing/2014/main" id="{330260A8-73E1-9748-9C19-7A0AA030EFBF}"/>
              </a:ext>
            </a:extLst>
          </p:cNvPr>
          <p:cNvSpPr txBox="1"/>
          <p:nvPr/>
        </p:nvSpPr>
        <p:spPr>
          <a:xfrm>
            <a:off x="1699656" y="1438551"/>
            <a:ext cx="9437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SQLprevent</a:t>
            </a:r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SQL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인젝션 방지 구문단위 함수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Lexical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Analysis를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이용하여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SQL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질의어를 만들 때 문자열 연결 대신 매개변수화된 질의어를 사용하는지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또한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외부 입력을 그대로 사용하는 경우에 대비하여 입력 값 필터링을 사용한다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필터링시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SQL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구문제한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특수문자 제한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길이 제한을 복합적으로 수행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텍스트상자 9">
            <a:extLst>
              <a:ext uri="{FF2B5EF4-FFF2-40B4-BE49-F238E27FC236}">
                <a16:creationId xmlns:a16="http://schemas.microsoft.com/office/drawing/2014/main" id="{37FF92F0-A84A-6248-AB27-F7258ECF94CB}"/>
              </a:ext>
            </a:extLst>
          </p:cNvPr>
          <p:cNvSpPr txBox="1"/>
          <p:nvPr/>
        </p:nvSpPr>
        <p:spPr>
          <a:xfrm>
            <a:off x="1699656" y="3043718"/>
            <a:ext cx="91085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XMLprevent</a:t>
            </a:r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</a:p>
          <a:p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CFA를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이용하여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그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블록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안에서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statement를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사용하는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부분이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있으면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경고를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발생한다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Lexical Analysis</a:t>
            </a:r>
          </a:p>
          <a:p>
            <a:endParaRPr kumimoji="1"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텍스트상자 10">
            <a:extLst>
              <a:ext uri="{FF2B5EF4-FFF2-40B4-BE49-F238E27FC236}">
                <a16:creationId xmlns:a16="http://schemas.microsoft.com/office/drawing/2014/main" id="{64E74DB6-3E8B-D44C-93A9-23659C61403E}"/>
              </a:ext>
            </a:extLst>
          </p:cNvPr>
          <p:cNvSpPr txBox="1"/>
          <p:nvPr/>
        </p:nvSpPr>
        <p:spPr>
          <a:xfrm>
            <a:off x="1699656" y="3953882"/>
            <a:ext cx="1018580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NomalizePrevent</a:t>
            </a: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검증 전 표준화 구문단위 함수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변수에 대해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DFA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이용하여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def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찾아 외부 값을 받아오는 변수인지 판단한다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만약 외부 값을 받아오는 변수라면 해당 변수의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use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가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Lexical Analysis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이용하여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normalize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구문이 존재하는지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변수의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use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가 찾아낸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normalize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구문에서 일어나는지 체킹한다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b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CFA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이용하여 찾아낸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normalize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이후 흐름에서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validate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작업이 이루어지는지 파악하여 </a:t>
            </a:r>
            <a:b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그렇다면 경고를 발생한다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</a:p>
          <a:p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5499D94-EC00-2D42-B151-47DB4E2C905D}"/>
              </a:ext>
            </a:extLst>
          </p:cNvPr>
          <p:cNvSpPr/>
          <p:nvPr/>
        </p:nvSpPr>
        <p:spPr>
          <a:xfrm>
            <a:off x="1085319" y="2910060"/>
            <a:ext cx="564996" cy="56499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8.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5ADFD26-3B9B-254B-ABB8-A722B5221342}"/>
              </a:ext>
            </a:extLst>
          </p:cNvPr>
          <p:cNvSpPr/>
          <p:nvPr/>
        </p:nvSpPr>
        <p:spPr>
          <a:xfrm>
            <a:off x="1085319" y="3837688"/>
            <a:ext cx="564996" cy="56499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9.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A091883-B4D7-E242-8D2C-1700B8C34894}"/>
              </a:ext>
            </a:extLst>
          </p:cNvPr>
          <p:cNvSpPr/>
          <p:nvPr/>
        </p:nvSpPr>
        <p:spPr>
          <a:xfrm>
            <a:off x="1040780" y="1363758"/>
            <a:ext cx="564996" cy="56499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7.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183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05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23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DFA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0392A-704D-6F43-A6D1-9CC59E0AA911}"/>
              </a:ext>
            </a:extLst>
          </p:cNvPr>
          <p:cNvSpPr/>
          <p:nvPr/>
        </p:nvSpPr>
        <p:spPr>
          <a:xfrm>
            <a:off x="1558065" y="1813610"/>
            <a:ext cx="1094052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dirty="0" err="1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DistinguishPrevent</a:t>
            </a: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  <a:b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스트림에서 읽은 문자나 바이트를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–1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과 구분하라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lvl="0"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1.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DFA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통해 원본과 사본을 저장하는 버퍼가 따로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def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되는지 확인</a:t>
            </a:r>
          </a:p>
          <a:p>
            <a:pPr lvl="0"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-1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을 발견하기 위한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while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문에서 원본을 저장한 버퍼를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use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하는지 확인</a:t>
            </a:r>
          </a:p>
          <a:p>
            <a:pPr lvl="0"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그렇지 않으면 경고</a:t>
            </a: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</a:p>
          <a:p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11FE405-7640-4D43-BF67-94CE912238CD}"/>
              </a:ext>
            </a:extLst>
          </p:cNvPr>
          <p:cNvSpPr/>
          <p:nvPr/>
        </p:nvSpPr>
        <p:spPr>
          <a:xfrm>
            <a:off x="880499" y="1653040"/>
            <a:ext cx="677566" cy="67756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10.</a:t>
            </a:r>
            <a:endParaRPr kumimoji="1" lang="ko-KR" altLang="en-US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258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95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24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Type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679F8A-8D55-3A43-BA3A-545E265F7A3F}"/>
              </a:ext>
            </a:extLst>
          </p:cNvPr>
          <p:cNvSpPr/>
          <p:nvPr/>
        </p:nvSpPr>
        <p:spPr>
          <a:xfrm>
            <a:off x="1411428" y="1641888"/>
            <a:ext cx="9129656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SerialPrevent</a:t>
            </a: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내부클래스 인스턴스를 직렬화 하지않게 해주는 구문단위 함수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</a:p>
          <a:p>
            <a:pPr fontAlgn="base"/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1. Lexical Analysis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이용하여 직렬화를 구현하는 클래스를 찾아낸다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fontAlgn="base"/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클래스의 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Type 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정보를 확인하여 내부 클래스가 직렬화를 구현하는지 체킹하고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구현하는 경우</a:t>
            </a:r>
            <a:b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static 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으로 선언되지 않았으면 경고를 발생한다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6F10F56-E185-E542-9364-391AC4403356}"/>
              </a:ext>
            </a:extLst>
          </p:cNvPr>
          <p:cNvSpPr/>
          <p:nvPr/>
        </p:nvSpPr>
        <p:spPr>
          <a:xfrm>
            <a:off x="763846" y="1461223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11.</a:t>
            </a:r>
            <a:endParaRPr kumimoji="1" lang="ko-KR" altLang="en-US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E1D7AF-A28F-6A4B-B095-98147C90C6A4}"/>
              </a:ext>
            </a:extLst>
          </p:cNvPr>
          <p:cNvSpPr/>
          <p:nvPr/>
        </p:nvSpPr>
        <p:spPr>
          <a:xfrm>
            <a:off x="763846" y="3691325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12.</a:t>
            </a:r>
            <a:endParaRPr kumimoji="1" lang="ko-KR" altLang="en-US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7454BD5-E52D-544A-BC48-64115B5417C4}"/>
              </a:ext>
            </a:extLst>
          </p:cNvPr>
          <p:cNvSpPr/>
          <p:nvPr/>
        </p:nvSpPr>
        <p:spPr>
          <a:xfrm>
            <a:off x="1411427" y="393238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FieldPrevent</a:t>
            </a: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</a:p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필드의 접근 가능성 제한</a:t>
            </a:r>
            <a:endParaRPr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1. 1. Type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정보를 이용하여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private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이나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package-private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가 아닌 경우 경고를 발생한다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195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61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25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기타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0392A-704D-6F43-A6D1-9CC59E0AA911}"/>
              </a:ext>
            </a:extLst>
          </p:cNvPr>
          <p:cNvSpPr/>
          <p:nvPr/>
        </p:nvSpPr>
        <p:spPr>
          <a:xfrm>
            <a:off x="1251473" y="1532560"/>
            <a:ext cx="1094052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debugginPrevent</a:t>
            </a: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</a:p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생성코드에는 디버깅 시작점이 없어야함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가장 일반적인 예시인 웹프로그램의 경우에는 디버깅 할 클래스에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main()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메소드를 두고 디버깅을 하므로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디버깅에는 유용할진 몰라도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 기능을 프로덕션코드에 그대로 남겨두면 공격자가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Stuff.main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을 직접 호출하여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Stuff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 테스트 메소드에 액세스할 수 있으므로 위험하다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Syntax Analysis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통해 클래스 내에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main()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메소드가 존재하는 경우 경고를 발생한다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A44F979-44FE-3F4E-B2DE-C244D772971A}"/>
              </a:ext>
            </a:extLst>
          </p:cNvPr>
          <p:cNvSpPr/>
          <p:nvPr/>
        </p:nvSpPr>
        <p:spPr>
          <a:xfrm>
            <a:off x="591389" y="1410289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13.</a:t>
            </a:r>
            <a:endParaRPr kumimoji="1" lang="ko-KR" altLang="en-US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231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24</a:t>
            </a:r>
            <a:endParaRPr lang="ko-KR" altLang="en-US" sz="2800" b="1" dirty="0">
              <a:solidFill>
                <a:schemeClr val="accen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EX) 1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번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 OTF" charset="-127"/>
              </a:rPr>
              <a:t>(HardCodePrevent())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B598AD-687C-46E4-AC2E-EBA0DB1C87D1}"/>
              </a:ext>
            </a:extLst>
          </p:cNvPr>
          <p:cNvSpPr txBox="1"/>
          <p:nvPr/>
        </p:nvSpPr>
        <p:spPr>
          <a:xfrm>
            <a:off x="6679646" y="1348806"/>
            <a:ext cx="123021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HardCodePrevent()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토큰을 체크한 결과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BE51E4-9762-4246-8618-E92C0BACAE6E}"/>
              </a:ext>
            </a:extLst>
          </p:cNvPr>
          <p:cNvSpPr txBox="1"/>
          <p:nvPr/>
        </p:nvSpPr>
        <p:spPr>
          <a:xfrm>
            <a:off x="6671976" y="4733242"/>
            <a:ext cx="123021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하드코딩으로 간주하여 경고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10CC2B-70AA-413D-8B9F-1ABBA91A2111}"/>
              </a:ext>
            </a:extLst>
          </p:cNvPr>
          <p:cNvSpPr txBox="1"/>
          <p:nvPr/>
        </p:nvSpPr>
        <p:spPr>
          <a:xfrm>
            <a:off x="10115888" y="1519513"/>
            <a:ext cx="123021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변수의 값 저장부분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(def)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찾아가기</a:t>
            </a: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6F3CF3-A173-4893-99C8-803771B74DEE}"/>
              </a:ext>
            </a:extLst>
          </p:cNvPr>
          <p:cNvSpPr/>
          <p:nvPr/>
        </p:nvSpPr>
        <p:spPr>
          <a:xfrm>
            <a:off x="6357280" y="2716374"/>
            <a:ext cx="1859607" cy="147732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문자열</a:t>
            </a:r>
            <a:endPara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=YES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변수</a:t>
            </a:r>
            <a:endPara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=NO</a:t>
            </a:r>
            <a:endPara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7476D-D5B4-4958-B828-2338A2749D13}"/>
              </a:ext>
            </a:extLst>
          </p:cNvPr>
          <p:cNvCxnSpPr>
            <a:cxnSpLocks/>
            <a:stCxn id="27" idx="2"/>
            <a:endCxn id="30" idx="0"/>
          </p:cNvCxnSpPr>
          <p:nvPr/>
        </p:nvCxnSpPr>
        <p:spPr>
          <a:xfrm flipH="1">
            <a:off x="7287084" y="2426024"/>
            <a:ext cx="7670" cy="29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C89BCC0-8F46-43CC-B772-3C4AA8FD582B}"/>
              </a:ext>
            </a:extLst>
          </p:cNvPr>
          <p:cNvSpPr txBox="1"/>
          <p:nvPr/>
        </p:nvSpPr>
        <p:spPr>
          <a:xfrm>
            <a:off x="8591787" y="4905247"/>
            <a:ext cx="70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YES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038F2268-FC68-432F-94FA-EC6B64259841}"/>
              </a:ext>
            </a:extLst>
          </p:cNvPr>
          <p:cNvCxnSpPr>
            <a:cxnSpLocks/>
            <a:stCxn id="30" idx="3"/>
            <a:endCxn id="29" idx="0"/>
          </p:cNvCxnSpPr>
          <p:nvPr/>
        </p:nvCxnSpPr>
        <p:spPr>
          <a:xfrm flipV="1">
            <a:off x="8216887" y="1519513"/>
            <a:ext cx="2514109" cy="1935525"/>
          </a:xfrm>
          <a:prstGeom prst="bentConnector4">
            <a:avLst>
              <a:gd name="adj1" fmla="val 37767"/>
              <a:gd name="adj2" fmla="val 1118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EFD92E5-6385-461D-9425-41E3382DB4CF}"/>
              </a:ext>
            </a:extLst>
          </p:cNvPr>
          <p:cNvSpPr txBox="1"/>
          <p:nvPr/>
        </p:nvSpPr>
        <p:spPr>
          <a:xfrm>
            <a:off x="9285588" y="1887415"/>
            <a:ext cx="5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717CF9D-2899-4FD5-A7A3-F3062B8DD66D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>
            <a:off x="7287084" y="4193701"/>
            <a:ext cx="0" cy="539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E5FD1F5B-1A91-4804-B75B-992E8479E4C7}"/>
              </a:ext>
            </a:extLst>
          </p:cNvPr>
          <p:cNvSpPr/>
          <p:nvPr/>
        </p:nvSpPr>
        <p:spPr>
          <a:xfrm>
            <a:off x="9726671" y="4650321"/>
            <a:ext cx="2008649" cy="1366172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비교 결과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변수의 값이 문자열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7D3FAA-5328-43E3-A195-2F5AF161E70F}"/>
              </a:ext>
            </a:extLst>
          </p:cNvPr>
          <p:cNvCxnSpPr>
            <a:cxnSpLocks/>
            <a:stCxn id="29" idx="2"/>
            <a:endCxn id="42" idx="0"/>
          </p:cNvCxnSpPr>
          <p:nvPr/>
        </p:nvCxnSpPr>
        <p:spPr>
          <a:xfrm>
            <a:off x="10730996" y="2596731"/>
            <a:ext cx="0" cy="395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13D904-65C5-45DD-8B4E-DF378A57300D}"/>
              </a:ext>
            </a:extLst>
          </p:cNvPr>
          <p:cNvCxnSpPr>
            <a:cxnSpLocks/>
            <a:stCxn id="36" idx="1"/>
            <a:endCxn id="28" idx="3"/>
          </p:cNvCxnSpPr>
          <p:nvPr/>
        </p:nvCxnSpPr>
        <p:spPr>
          <a:xfrm flipH="1">
            <a:off x="7902192" y="5333407"/>
            <a:ext cx="18244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1A2A071-3ACE-419C-B7E8-4987DF195F0D}"/>
              </a:ext>
            </a:extLst>
          </p:cNvPr>
          <p:cNvSpPr txBox="1"/>
          <p:nvPr/>
        </p:nvSpPr>
        <p:spPr>
          <a:xfrm>
            <a:off x="6620762" y="4272595"/>
            <a:ext cx="69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YES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83B7C7-5A54-47E7-84BE-A60F5B4DF413}"/>
              </a:ext>
            </a:extLst>
          </p:cNvPr>
          <p:cNvSpPr txBox="1"/>
          <p:nvPr/>
        </p:nvSpPr>
        <p:spPr>
          <a:xfrm>
            <a:off x="3348215" y="1339164"/>
            <a:ext cx="2235837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getConnection()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번째 인자를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HardCodePrevent()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모듈로 설정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B08EAC-F6ED-46CF-A420-583B16BA4A5A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5584052" y="1877773"/>
            <a:ext cx="1095594" cy="9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D37FCAF-EC9C-48FF-9F21-8BC4CA0C9057}"/>
              </a:ext>
            </a:extLst>
          </p:cNvPr>
          <p:cNvSpPr txBox="1"/>
          <p:nvPr/>
        </p:nvSpPr>
        <p:spPr>
          <a:xfrm>
            <a:off x="10031991" y="2992672"/>
            <a:ext cx="139801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String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형의 변수이름 토큰들과 비교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2786F005-EDC0-4D64-A367-3FDD158356A1}"/>
              </a:ext>
            </a:extLst>
          </p:cNvPr>
          <p:cNvCxnSpPr>
            <a:cxnSpLocks/>
            <a:stCxn id="42" idx="2"/>
            <a:endCxn id="36" idx="0"/>
          </p:cNvCxnSpPr>
          <p:nvPr/>
        </p:nvCxnSpPr>
        <p:spPr>
          <a:xfrm>
            <a:off x="10730996" y="4470000"/>
            <a:ext cx="0" cy="1803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그림 96">
            <a:extLst>
              <a:ext uri="{FF2B5EF4-FFF2-40B4-BE49-F238E27FC236}">
                <a16:creationId xmlns:a16="http://schemas.microsoft.com/office/drawing/2014/main" id="{E04E8074-39CE-4668-9633-4233B14BC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6" y="2498464"/>
            <a:ext cx="6165113" cy="3518029"/>
          </a:xfrm>
          <a:prstGeom prst="rect">
            <a:avLst/>
          </a:prstGeom>
        </p:spPr>
      </p:pic>
      <p:sp>
        <p:nvSpPr>
          <p:cNvPr id="98" name="빼기 기호 97">
            <a:extLst>
              <a:ext uri="{FF2B5EF4-FFF2-40B4-BE49-F238E27FC236}">
                <a16:creationId xmlns:a16="http://schemas.microsoft.com/office/drawing/2014/main" id="{28643B7F-5C9D-4AF4-8AD7-39DFDAEADEA7}"/>
              </a:ext>
            </a:extLst>
          </p:cNvPr>
          <p:cNvSpPr/>
          <p:nvPr/>
        </p:nvSpPr>
        <p:spPr>
          <a:xfrm>
            <a:off x="4872754" y="4096656"/>
            <a:ext cx="1220287" cy="194089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9" name="빼기 기호 98">
            <a:extLst>
              <a:ext uri="{FF2B5EF4-FFF2-40B4-BE49-F238E27FC236}">
                <a16:creationId xmlns:a16="http://schemas.microsoft.com/office/drawing/2014/main" id="{80F3818A-36CE-4DAF-9BD1-00C8806C24A9}"/>
              </a:ext>
            </a:extLst>
          </p:cNvPr>
          <p:cNvSpPr/>
          <p:nvPr/>
        </p:nvSpPr>
        <p:spPr>
          <a:xfrm>
            <a:off x="968127" y="3146886"/>
            <a:ext cx="1220287" cy="194089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5542136F-95C4-47B1-B692-BA6E4B8C1EE9}"/>
              </a:ext>
            </a:extLst>
          </p:cNvPr>
          <p:cNvCxnSpPr>
            <a:stCxn id="99" idx="1"/>
            <a:endCxn id="98" idx="3"/>
          </p:cNvCxnSpPr>
          <p:nvPr/>
        </p:nvCxnSpPr>
        <p:spPr>
          <a:xfrm rot="16200000" flipH="1">
            <a:off x="3078524" y="1766501"/>
            <a:ext cx="904121" cy="390462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888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7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22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SQLprevent</a:t>
            </a:r>
            <a:r>
              <a:rPr kumimoji="1"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</a:p>
        </p:txBody>
      </p:sp>
      <p:sp>
        <p:nvSpPr>
          <p:cNvPr id="3" name="텍스트상자 2">
            <a:extLst>
              <a:ext uri="{FF2B5EF4-FFF2-40B4-BE49-F238E27FC236}">
                <a16:creationId xmlns:a16="http://schemas.microsoft.com/office/drawing/2014/main" id="{A061DA87-EFD9-5F45-A3D9-42B143D3D908}"/>
              </a:ext>
            </a:extLst>
          </p:cNvPr>
          <p:cNvSpPr txBox="1"/>
          <p:nvPr/>
        </p:nvSpPr>
        <p:spPr>
          <a:xfrm>
            <a:off x="723408" y="1437337"/>
            <a:ext cx="1108348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Public </a:t>
            </a:r>
            <a:r>
              <a:rPr kumimoji="1"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Striing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MakeSQL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{</a:t>
            </a:r>
            <a:b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Properties prop = new Properties();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…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String name = </a:t>
            </a:r>
            <a:r>
              <a:rPr kumimoji="1"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prop.getProperty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(“</a:t>
            </a:r>
            <a:r>
              <a:rPr kumimoji="1"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jdbc.name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”);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String pw = </a:t>
            </a:r>
            <a:r>
              <a:rPr kumimoji="1"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prop.getproperty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(“</a:t>
            </a:r>
            <a:r>
              <a:rPr kumimoji="1"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jdbc.password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”);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</a:t>
            </a:r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String query = “SELECT * FROM </a:t>
            </a:r>
            <a:r>
              <a:rPr kumimoji="1" lang="en-US" altLang="ko-KR" dirty="0" err="1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emp</a:t>
            </a:r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WHERE name = ‘”+</a:t>
            </a:r>
            <a:r>
              <a:rPr kumimoji="1" lang="en-US" altLang="ko-KR" dirty="0" err="1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name+”’and</a:t>
            </a:r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password=</a:t>
            </a:r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’</a:t>
            </a:r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”+pw+”’”;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return query;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9E5E2A-ACF6-D143-B65D-7183A887839B}"/>
              </a:ext>
            </a:extLst>
          </p:cNvPr>
          <p:cNvSpPr/>
          <p:nvPr/>
        </p:nvSpPr>
        <p:spPr>
          <a:xfrm>
            <a:off x="1108517" y="4304125"/>
            <a:ext cx="110834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String query = "SELECT * FROM ? WHERE name = ? and password = ?"; String name = “...”;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B94001-E188-DF4C-84A3-7C2D1258BE9E}"/>
              </a:ext>
            </a:extLst>
          </p:cNvPr>
          <p:cNvSpPr/>
          <p:nvPr/>
        </p:nvSpPr>
        <p:spPr>
          <a:xfrm>
            <a:off x="1824768" y="5224223"/>
            <a:ext cx="8957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Lexical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Analysis를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이용하여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SQL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질의어를 만들 때 문자열 연결 대신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매개변수화된 질의어를 사용하는지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Lexical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Analysis를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이용하여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확인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매개변수화된 질의어가 확인되지 않는다면  룰 위반처리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3AD29AA-AB77-0F47-96E1-9E72B9A79653}"/>
              </a:ext>
            </a:extLst>
          </p:cNvPr>
          <p:cNvCxnSpPr/>
          <p:nvPr/>
        </p:nvCxnSpPr>
        <p:spPr>
          <a:xfrm>
            <a:off x="6265149" y="3507288"/>
            <a:ext cx="0" cy="95197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삼각형 19">
            <a:extLst>
              <a:ext uri="{FF2B5EF4-FFF2-40B4-BE49-F238E27FC236}">
                <a16:creationId xmlns:a16="http://schemas.microsoft.com/office/drawing/2014/main" id="{6EE63975-1B68-5749-BC46-D78A8C07B1BA}"/>
              </a:ext>
            </a:extLst>
          </p:cNvPr>
          <p:cNvSpPr/>
          <p:nvPr/>
        </p:nvSpPr>
        <p:spPr>
          <a:xfrm rot="10800000">
            <a:off x="6096000" y="4300276"/>
            <a:ext cx="279748" cy="24667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2867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7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22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SQLprevent</a:t>
            </a:r>
            <a:r>
              <a:rPr kumimoji="1"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</a:p>
        </p:txBody>
      </p:sp>
      <p:sp>
        <p:nvSpPr>
          <p:cNvPr id="3" name="텍스트상자 2">
            <a:extLst>
              <a:ext uri="{FF2B5EF4-FFF2-40B4-BE49-F238E27FC236}">
                <a16:creationId xmlns:a16="http://schemas.microsoft.com/office/drawing/2014/main" id="{A061DA87-EFD9-5F45-A3D9-42B143D3D908}"/>
              </a:ext>
            </a:extLst>
          </p:cNvPr>
          <p:cNvSpPr txBox="1"/>
          <p:nvPr/>
        </p:nvSpPr>
        <p:spPr>
          <a:xfrm>
            <a:off x="1092547" y="1386537"/>
            <a:ext cx="976741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String 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customerName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= 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request.getParameter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("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customerName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");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String query = "SELECT 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account_balance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FROM 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user_data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WHERE 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user_name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= "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  + 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customerName.replaceAll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("'", "");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try {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    Statement statement = 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connection.createStatement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 … );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    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ResultSet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results = 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statement.executeQuery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 query );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B94001-E188-DF4C-84A3-7C2D1258BE9E}"/>
              </a:ext>
            </a:extLst>
          </p:cNvPr>
          <p:cNvSpPr/>
          <p:nvPr/>
        </p:nvSpPr>
        <p:spPr>
          <a:xfrm>
            <a:off x="1773968" y="4257989"/>
            <a:ext cx="89579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Lexical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Analysis를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이용하여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Statement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대신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PreparedStatement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같이 안전한 구문을 사용한 보안코딩 사용 확인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PreparedStatement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는 권장사항일 뿐이지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statement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구문 사용 가능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만약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statement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구문 사용시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statement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구문을 사용시에는 꼭 컬럼값에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Injection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을 유발할 수 있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request.getParameter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사용하여 외부에서 입력 값을 받아오지 않도록 함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또한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'(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외따옴표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 ;(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세미콜론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 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같은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DB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에서 사용하는 특수문자 값을 제거하여 보안성 강화</a:t>
            </a:r>
          </a:p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182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3955366" y="2587501"/>
            <a:ext cx="75767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이클립스</a:t>
            </a:r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에서 작성된 자바 소스코드를 대상으로</a:t>
            </a:r>
            <a:endParaRPr kumimoji="1"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시큐어 코딩 항목을 위반했는지 분석해주는 </a:t>
            </a:r>
            <a:r>
              <a:rPr kumimoji="1" lang="ko-KR" altLang="en-US" sz="200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플러그인</a:t>
            </a:r>
            <a:endParaRPr kumimoji="1" lang="en-US" altLang="ko-KR" sz="2000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CERT(</a:t>
            </a:r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미국 통신보안 전문그룹</a:t>
            </a:r>
            <a:r>
              <a:rPr kumimoji="1"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에서 선정한 심각도가 높고 </a:t>
            </a:r>
            <a:endParaRPr kumimoji="1"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비용이 낮게 선정된 </a:t>
            </a:r>
            <a:r>
              <a:rPr kumimoji="1"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34</a:t>
            </a:r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개의 시큐어 코딩 규칙을 바탕으로 </a:t>
            </a:r>
            <a:endParaRPr kumimoji="1"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룰체커에 사용할 시큐어 코딩 항목을 선정</a:t>
            </a:r>
            <a:endParaRPr kumimoji="1"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sz="2000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sz="2000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sz="2000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106103" y="2189067"/>
            <a:ext cx="2497069" cy="2497862"/>
          </a:xfrm>
          <a:prstGeom prst="ellipse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시큐어코딩</a:t>
            </a: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룰체커란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?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68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7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22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SQLprevent</a:t>
            </a:r>
            <a:r>
              <a:rPr kumimoji="1"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B94001-E188-DF4C-84A3-7C2D1258BE9E}"/>
              </a:ext>
            </a:extLst>
          </p:cNvPr>
          <p:cNvSpPr/>
          <p:nvPr/>
        </p:nvSpPr>
        <p:spPr>
          <a:xfrm>
            <a:off x="2032034" y="4738597"/>
            <a:ext cx="8957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외부 입력을 그대로 사용하는 경우에 대비하여 입력 값 필터링을 사용하는지 확인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1.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Lexical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Analysis를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이용하여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입력 값 필터링 유무를 체크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(SQL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구문제한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특수문자 제한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길이 제한을 복합적으로 체크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pPr algn="ctr"/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필터링이 확인되지 않는다면  룰 위반처리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05A0777-416B-4547-A8FE-8B26E0DAB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5420" y="1556296"/>
            <a:ext cx="9105378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1:  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const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char *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GetParameter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const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char *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queryString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const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char * key); </a:t>
            </a:r>
            <a:endParaRPr lang="en-US" altLang="ko-KR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2:  ... </a:t>
            </a:r>
            <a:endParaRPr lang="en-US" altLang="ko-KR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3:  static const int MAX_USER_ID_LENGTH = 8; </a:t>
            </a:r>
            <a:endParaRPr lang="en-US" altLang="ko-KR" sz="1000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4:  static const int MAX_PASSWORD_LENGTH = 16;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5:  const char * makeSecureString(const char *str, int maxLength); 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6: 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7:  int main(void) 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8:  { 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9:int reti = regcomp(&amp;unsecurePattern,"[^[:alnum:]] | select | delete |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10:update| insert | create | alter | drop",REG_ICASE | REG_EXTENDED);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397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7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22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SQLprevent</a:t>
            </a:r>
            <a:r>
              <a:rPr kumimoji="1"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CB403E-4311-114B-9D76-82CDF3C7BCBB}"/>
              </a:ext>
            </a:extLst>
          </p:cNvPr>
          <p:cNvSpPr/>
          <p:nvPr/>
        </p:nvSpPr>
        <p:spPr>
          <a:xfrm>
            <a:off x="3824843" y="2557761"/>
            <a:ext cx="2128236" cy="863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statement </a:t>
            </a:r>
            <a:r>
              <a:rPr kumimoji="1" lang="ko-KR" altLang="en-US" dirty="0">
                <a:solidFill>
                  <a:schemeClr val="tx1"/>
                </a:solidFill>
              </a:rPr>
              <a:t>사용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0E45B2-4FAF-E440-B997-205150772F5B}"/>
              </a:ext>
            </a:extLst>
          </p:cNvPr>
          <p:cNvSpPr/>
          <p:nvPr/>
        </p:nvSpPr>
        <p:spPr>
          <a:xfrm>
            <a:off x="3871684" y="5425714"/>
            <a:ext cx="2128236" cy="8636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err="1">
                <a:solidFill>
                  <a:schemeClr val="tx1"/>
                </a:solidFill>
              </a:rPr>
              <a:t>xxx.getParameter</a:t>
            </a:r>
            <a:r>
              <a:rPr kumimoji="1" lang="en-US" altLang="ko-KR" sz="1400" dirty="0">
                <a:solidFill>
                  <a:schemeClr val="tx1"/>
                </a:solidFill>
              </a:rPr>
              <a:t>()</a:t>
            </a:r>
            <a:r>
              <a:rPr kumimoji="1" lang="ko-KR" altLang="en-US" sz="1400" dirty="0">
                <a:solidFill>
                  <a:schemeClr val="tx1"/>
                </a:solidFill>
              </a:rPr>
              <a:t>를 사용하여 외부 입력값 받지 않도록 설정</a:t>
            </a: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DE976886-863D-BC4E-81D3-92842C6E1711}"/>
              </a:ext>
            </a:extLst>
          </p:cNvPr>
          <p:cNvSpPr/>
          <p:nvPr/>
        </p:nvSpPr>
        <p:spPr>
          <a:xfrm>
            <a:off x="4005999" y="3726353"/>
            <a:ext cx="1859607" cy="1477327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외부</a:t>
            </a:r>
            <a:endParaRPr kumimoji="1"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입력값</a:t>
            </a:r>
            <a:endParaRPr kumimoji="1"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사용 체크</a:t>
            </a:r>
          </a:p>
          <a:p>
            <a:pPr algn="ctr"/>
            <a:endPara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5320616-A65C-8949-9165-989BE040ADB8}"/>
              </a:ext>
            </a:extLst>
          </p:cNvPr>
          <p:cNvSpPr/>
          <p:nvPr/>
        </p:nvSpPr>
        <p:spPr>
          <a:xfrm>
            <a:off x="9086603" y="4033215"/>
            <a:ext cx="2128236" cy="8636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SQL prevent</a:t>
            </a:r>
            <a:r>
              <a:rPr kumimoji="1" lang="ko-KR" altLang="en-US" dirty="0">
                <a:solidFill>
                  <a:schemeClr val="tx1"/>
                </a:solidFill>
              </a:rPr>
              <a:t> 위반</a:t>
            </a:r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9CDCE32-58C0-1E4F-A0D2-2B2DC67314ED}"/>
              </a:ext>
            </a:extLst>
          </p:cNvPr>
          <p:cNvSpPr/>
          <p:nvPr/>
        </p:nvSpPr>
        <p:spPr>
          <a:xfrm>
            <a:off x="6204856" y="3726352"/>
            <a:ext cx="1859607" cy="1477327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필터링</a:t>
            </a:r>
            <a:endParaRPr kumimoji="1"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사용 체크</a:t>
            </a:r>
          </a:p>
          <a:p>
            <a:pPr algn="ctr"/>
            <a:endPara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0A48FCC6-7B0E-694A-B4A6-4EDE2B6656DA}"/>
              </a:ext>
            </a:extLst>
          </p:cNvPr>
          <p:cNvSpPr/>
          <p:nvPr/>
        </p:nvSpPr>
        <p:spPr>
          <a:xfrm>
            <a:off x="6613458" y="978650"/>
            <a:ext cx="1859607" cy="1477327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매개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변수화된 질의어 사용 체크</a:t>
            </a: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707614A1-9C64-CF49-B9F3-6C45385F8FC2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4888961" y="1717314"/>
            <a:ext cx="17244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9330AB1-8B40-4F4F-B2E1-79D60281AC56}"/>
              </a:ext>
            </a:extLst>
          </p:cNvPr>
          <p:cNvCxnSpPr/>
          <p:nvPr/>
        </p:nvCxnSpPr>
        <p:spPr>
          <a:xfrm flipH="1" flipV="1">
            <a:off x="8473065" y="1717313"/>
            <a:ext cx="1677656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C457BF7-4F8D-0F48-892B-C3CC0FD4D23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888961" y="1717313"/>
            <a:ext cx="0" cy="8404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5F55FCF-8B33-F24E-81A7-6A0E0374DBAF}"/>
              </a:ext>
            </a:extLst>
          </p:cNvPr>
          <p:cNvCxnSpPr>
            <a:cxnSpLocks/>
          </p:cNvCxnSpPr>
          <p:nvPr/>
        </p:nvCxnSpPr>
        <p:spPr>
          <a:xfrm>
            <a:off x="10175582" y="1717313"/>
            <a:ext cx="0" cy="23159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35F2765-7C7F-D44D-A85D-D798DCAC83CA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935802" y="3421361"/>
            <a:ext cx="1" cy="304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E777B-0265-FE4D-BD86-DA37B0DBDEC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5865606" y="4465015"/>
            <a:ext cx="33925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CA787A6-95CA-D54D-BE38-0614B044C9C4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059019" y="4465013"/>
            <a:ext cx="102758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D0A83CC-E0CB-5C43-A8A7-07AA185D59DF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935802" y="5203679"/>
            <a:ext cx="0" cy="2220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6BE5668-3309-104B-B0B4-7E46B526A760}"/>
              </a:ext>
            </a:extLst>
          </p:cNvPr>
          <p:cNvCxnSpPr>
            <a:cxnSpLocks/>
          </p:cNvCxnSpPr>
          <p:nvPr/>
        </p:nvCxnSpPr>
        <p:spPr>
          <a:xfrm>
            <a:off x="7134659" y="5203679"/>
            <a:ext cx="0" cy="2220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C37685-3F39-CA4C-9253-003446A0894D}"/>
              </a:ext>
            </a:extLst>
          </p:cNvPr>
          <p:cNvSpPr/>
          <p:nvPr/>
        </p:nvSpPr>
        <p:spPr>
          <a:xfrm>
            <a:off x="6154056" y="5425714"/>
            <a:ext cx="2128236" cy="8636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적절한 필터링 값을 사용하였는지 확인</a:t>
            </a:r>
          </a:p>
        </p:txBody>
      </p:sp>
      <p:sp>
        <p:nvSpPr>
          <p:cNvPr id="48" name="텍스트상자 47">
            <a:extLst>
              <a:ext uri="{FF2B5EF4-FFF2-40B4-BE49-F238E27FC236}">
                <a16:creationId xmlns:a16="http://schemas.microsoft.com/office/drawing/2014/main" id="{1FF78FE7-4A3C-2440-BC1F-F5946DCD02A1}"/>
              </a:ext>
            </a:extLst>
          </p:cNvPr>
          <p:cNvSpPr txBox="1"/>
          <p:nvPr/>
        </p:nvSpPr>
        <p:spPr>
          <a:xfrm>
            <a:off x="5701192" y="1753814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yes</a:t>
            </a:r>
            <a:endParaRPr kumimoji="1" lang="ko-KR" altLang="en-US" dirty="0"/>
          </a:p>
        </p:txBody>
      </p:sp>
      <p:sp>
        <p:nvSpPr>
          <p:cNvPr id="49" name="텍스트상자 48">
            <a:extLst>
              <a:ext uri="{FF2B5EF4-FFF2-40B4-BE49-F238E27FC236}">
                <a16:creationId xmlns:a16="http://schemas.microsoft.com/office/drawing/2014/main" id="{2B4B9669-1E28-7847-9D8E-BDC37CB1CD87}"/>
              </a:ext>
            </a:extLst>
          </p:cNvPr>
          <p:cNvSpPr txBox="1"/>
          <p:nvPr/>
        </p:nvSpPr>
        <p:spPr>
          <a:xfrm>
            <a:off x="9188816" y="1778263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sp>
        <p:nvSpPr>
          <p:cNvPr id="50" name="텍스트상자 49">
            <a:extLst>
              <a:ext uri="{FF2B5EF4-FFF2-40B4-BE49-F238E27FC236}">
                <a16:creationId xmlns:a16="http://schemas.microsoft.com/office/drawing/2014/main" id="{F3CB8934-7EEE-3240-ABFB-9B73EC130964}"/>
              </a:ext>
            </a:extLst>
          </p:cNvPr>
          <p:cNvSpPr txBox="1"/>
          <p:nvPr/>
        </p:nvSpPr>
        <p:spPr>
          <a:xfrm>
            <a:off x="4996235" y="3352336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yes</a:t>
            </a:r>
            <a:endParaRPr kumimoji="1" lang="ko-KR" altLang="en-US" dirty="0"/>
          </a:p>
        </p:txBody>
      </p:sp>
      <p:sp>
        <p:nvSpPr>
          <p:cNvPr id="51" name="텍스트상자 50">
            <a:extLst>
              <a:ext uri="{FF2B5EF4-FFF2-40B4-BE49-F238E27FC236}">
                <a16:creationId xmlns:a16="http://schemas.microsoft.com/office/drawing/2014/main" id="{18FB4F60-351E-7946-8B64-78BB71FBC6AB}"/>
              </a:ext>
            </a:extLst>
          </p:cNvPr>
          <p:cNvSpPr txBox="1"/>
          <p:nvPr/>
        </p:nvSpPr>
        <p:spPr>
          <a:xfrm>
            <a:off x="5023221" y="5019013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yes</a:t>
            </a:r>
            <a:endParaRPr kumimoji="1" lang="ko-KR" altLang="en-US" dirty="0"/>
          </a:p>
        </p:txBody>
      </p:sp>
      <p:sp>
        <p:nvSpPr>
          <p:cNvPr id="52" name="텍스트상자 51">
            <a:extLst>
              <a:ext uri="{FF2B5EF4-FFF2-40B4-BE49-F238E27FC236}">
                <a16:creationId xmlns:a16="http://schemas.microsoft.com/office/drawing/2014/main" id="{F9A67B73-752A-7F42-A8FE-EB00D7FB6B36}"/>
              </a:ext>
            </a:extLst>
          </p:cNvPr>
          <p:cNvSpPr txBox="1"/>
          <p:nvPr/>
        </p:nvSpPr>
        <p:spPr>
          <a:xfrm>
            <a:off x="7204812" y="5019013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yes</a:t>
            </a:r>
            <a:endParaRPr kumimoji="1" lang="ko-KR" altLang="en-US" dirty="0"/>
          </a:p>
        </p:txBody>
      </p:sp>
      <p:sp>
        <p:nvSpPr>
          <p:cNvPr id="53" name="텍스트상자 52">
            <a:extLst>
              <a:ext uri="{FF2B5EF4-FFF2-40B4-BE49-F238E27FC236}">
                <a16:creationId xmlns:a16="http://schemas.microsoft.com/office/drawing/2014/main" id="{0F0D30D9-C2C0-B848-8E35-AA69D5B963AB}"/>
              </a:ext>
            </a:extLst>
          </p:cNvPr>
          <p:cNvSpPr txBox="1"/>
          <p:nvPr/>
        </p:nvSpPr>
        <p:spPr>
          <a:xfrm>
            <a:off x="5881037" y="4033215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sp>
        <p:nvSpPr>
          <p:cNvPr id="54" name="텍스트상자 53">
            <a:extLst>
              <a:ext uri="{FF2B5EF4-FFF2-40B4-BE49-F238E27FC236}">
                <a16:creationId xmlns:a16="http://schemas.microsoft.com/office/drawing/2014/main" id="{59A9C5F3-9022-9F41-BE63-ACAD11E9813F}"/>
              </a:ext>
            </a:extLst>
          </p:cNvPr>
          <p:cNvSpPr txBox="1"/>
          <p:nvPr/>
        </p:nvSpPr>
        <p:spPr>
          <a:xfrm>
            <a:off x="8258102" y="4026794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214DC71-3CBB-DC45-BFBE-77D0AEF49110}"/>
              </a:ext>
            </a:extLst>
          </p:cNvPr>
          <p:cNvSpPr/>
          <p:nvPr/>
        </p:nvSpPr>
        <p:spPr>
          <a:xfrm>
            <a:off x="1451588" y="5388345"/>
            <a:ext cx="2128236" cy="8636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Prestatement</a:t>
            </a:r>
            <a:r>
              <a:rPr kumimoji="1" lang="ko-KR" altLang="en-US" dirty="0">
                <a:solidFill>
                  <a:schemeClr val="tx1"/>
                </a:solidFill>
              </a:rPr>
              <a:t>사용</a:t>
            </a: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ED58D1DA-A5AB-8A4E-B5F3-9A5595749A49}"/>
              </a:ext>
            </a:extLst>
          </p:cNvPr>
          <p:cNvCxnSpPr>
            <a:cxnSpLocks/>
          </p:cNvCxnSpPr>
          <p:nvPr/>
        </p:nvCxnSpPr>
        <p:spPr>
          <a:xfrm flipH="1">
            <a:off x="2100346" y="2989561"/>
            <a:ext cx="17244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1A62A46-DAC5-5044-8A44-03012EDA7A32}"/>
              </a:ext>
            </a:extLst>
          </p:cNvPr>
          <p:cNvCxnSpPr>
            <a:cxnSpLocks/>
          </p:cNvCxnSpPr>
          <p:nvPr/>
        </p:nvCxnSpPr>
        <p:spPr>
          <a:xfrm flipH="1">
            <a:off x="2100346" y="3001137"/>
            <a:ext cx="12161" cy="23872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텍스트상자 58">
            <a:extLst>
              <a:ext uri="{FF2B5EF4-FFF2-40B4-BE49-F238E27FC236}">
                <a16:creationId xmlns:a16="http://schemas.microsoft.com/office/drawing/2014/main" id="{8DB2558B-01ED-3F40-926E-BCA66F7802EC}"/>
              </a:ext>
            </a:extLst>
          </p:cNvPr>
          <p:cNvSpPr txBox="1"/>
          <p:nvPr/>
        </p:nvSpPr>
        <p:spPr>
          <a:xfrm>
            <a:off x="2515706" y="2966190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509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환경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5847948" y="1619576"/>
            <a:ext cx="5617243" cy="3893374"/>
          </a:xfrm>
          <a:prstGeom prst="rect">
            <a:avLst/>
          </a:prstGeom>
          <a:noFill/>
          <a:ln w="76200">
            <a:noFill/>
            <a:prstDash val="solid"/>
          </a:ln>
        </p:spPr>
        <p:txBody>
          <a:bodyPr wrap="none" rtlCol="0">
            <a:spAutoFit/>
          </a:bodyPr>
          <a:lstStyle/>
          <a:p>
            <a:r>
              <a:rPr kumimoji="1"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</a:p>
          <a:p>
            <a:r>
              <a:rPr kumimoji="1"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Github </a:t>
            </a:r>
            <a:r>
              <a:rPr kumimoji="1" lang="ko-KR" altLang="en-US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저장소</a:t>
            </a:r>
            <a:br>
              <a:rPr kumimoji="1"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</a:br>
            <a:r>
              <a:rPr kumimoji="1"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(https://github.com/sungchori/rulechecker)</a:t>
            </a:r>
          </a:p>
          <a:p>
            <a:endParaRPr kumimoji="1" lang="en-US" altLang="ko-KR" sz="19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ko-KR" altLang="en-US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팀장 </a:t>
            </a:r>
            <a:r>
              <a:rPr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 </a:t>
            </a:r>
            <a:r>
              <a:rPr lang="ko-KR" altLang="en-US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김창진</a:t>
            </a:r>
            <a:endParaRPr lang="en-US" altLang="ko-KR" sz="19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(ID dhgoak45@naver.com)</a:t>
            </a:r>
          </a:p>
          <a:p>
            <a:endParaRPr lang="en-US" altLang="ko-KR" sz="19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ko-KR" altLang="en-US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윤성철</a:t>
            </a:r>
            <a:endParaRPr lang="en-US" altLang="ko-KR" sz="19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(ID sungchul09@naver.com)</a:t>
            </a:r>
          </a:p>
          <a:p>
            <a:endParaRPr lang="en-US" altLang="ko-KR" sz="19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ko-KR" altLang="en-US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김병철</a:t>
            </a:r>
            <a:endParaRPr lang="en-US" altLang="ko-KR" sz="19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(ID altorious153@gmail.com)</a:t>
            </a:r>
          </a:p>
          <a:p>
            <a:endParaRPr kumimoji="1" lang="ko-KR" altLang="en-US" sz="19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22114" y="1762427"/>
            <a:ext cx="3772186" cy="3647152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altLang="ko-KR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fontAlgn="base"/>
            <a:r>
              <a:rPr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OS : Window 10 64bit</a:t>
            </a:r>
          </a:p>
          <a:p>
            <a:pPr fontAlgn="base"/>
            <a:endParaRPr lang="en-US" altLang="ko-KR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fontAlgn="base"/>
            <a:r>
              <a:rPr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ko-KR" altLang="en-US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개발언어 </a:t>
            </a:r>
            <a:r>
              <a:rPr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: Java</a:t>
            </a:r>
          </a:p>
          <a:p>
            <a:pPr fontAlgn="base"/>
            <a:endParaRPr lang="en-US" altLang="ko-KR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fontAlgn="base"/>
            <a:r>
              <a:rPr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Eclipse oxygen</a:t>
            </a:r>
            <a:endParaRPr lang="ko-KR" altLang="en-US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fontAlgn="base"/>
            <a:endParaRPr lang="en-US" altLang="ko-KR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fontAlgn="base"/>
            <a:r>
              <a:rPr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JavaCC 6.0</a:t>
            </a:r>
          </a:p>
          <a:p>
            <a:pPr fontAlgn="base"/>
            <a:endParaRPr lang="en-US" altLang="ko-KR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fontAlgn="base"/>
            <a:r>
              <a:rPr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JDK 1.8</a:t>
            </a:r>
          </a:p>
          <a:p>
            <a:pPr fontAlgn="base"/>
            <a:endParaRPr lang="ko-KR" altLang="en-US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095290" y="2146553"/>
            <a:ext cx="326824" cy="326824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095290" y="2774702"/>
            <a:ext cx="326824" cy="326824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095290" y="3402851"/>
            <a:ext cx="326824" cy="326824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95290" y="4031000"/>
            <a:ext cx="326824" cy="326824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521124" y="2000114"/>
            <a:ext cx="326824" cy="326824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521124" y="2829094"/>
            <a:ext cx="326824" cy="326824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543121" y="3691578"/>
            <a:ext cx="326824" cy="326824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541707" y="4520558"/>
            <a:ext cx="326824" cy="326824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F81EDC8-D311-48F7-9A5E-DFA46A474B4C}"/>
              </a:ext>
            </a:extLst>
          </p:cNvPr>
          <p:cNvSpPr/>
          <p:nvPr/>
        </p:nvSpPr>
        <p:spPr>
          <a:xfrm>
            <a:off x="1095290" y="4659149"/>
            <a:ext cx="326824" cy="326824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08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26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7482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715522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방법 </a:t>
            </a:r>
            <a:r>
              <a:rPr lang="ko-KR" altLang="en-US" sz="2700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개요</a:t>
            </a:r>
            <a:b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</a:br>
            <a:endParaRPr lang="ko-KR" altLang="en-US" sz="40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33520" y="1567989"/>
            <a:ext cx="4360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 6.0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을 이용하여 룰체커 개발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245387" y="1567989"/>
            <a:ext cx="388133" cy="38813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07463" y="2185949"/>
            <a:ext cx="2571753" cy="76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9453" y="3165799"/>
            <a:ext cx="3281921" cy="71549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55076" y="2611711"/>
            <a:ext cx="62439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자바전용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Compiler-Compiler</a:t>
            </a:r>
          </a:p>
          <a:p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원하는 문법을 검사해주는 코드를 작성하는 프로그램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indent="-342900">
              <a:buFont typeface="Arial" charset="0"/>
              <a:buChar char="•"/>
            </a:pP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C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기반 도구인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Lex/Yacc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와 달리 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  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자바언어 기반으로 비교적 쉽게 작성할 수 있다는 장점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indent="-342900">
              <a:buFont typeface="Arial" charset="0"/>
              <a:buChar char="•"/>
            </a:pP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오라클에서 개발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(BSD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라이센스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자유 소프트웨어저작권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  <a:endParaRPr kumimoji="1" lang="en-US" altLang="ko-KR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A43D50-A9A8-4E2C-8D51-3E271E056028}"/>
              </a:ext>
            </a:extLst>
          </p:cNvPr>
          <p:cNvSpPr/>
          <p:nvPr/>
        </p:nvSpPr>
        <p:spPr>
          <a:xfrm>
            <a:off x="7866263" y="1762055"/>
            <a:ext cx="17182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란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?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3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27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866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715522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방법 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개요</a:t>
            </a:r>
            <a:endParaRPr lang="ko-KR" altLang="en-US" sz="24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64393" y="2092522"/>
            <a:ext cx="502573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는 독립 코딩프로그램이지만 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  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이클립스 플러그인으로도 나와있다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-&gt;</a:t>
            </a:r>
            <a:r>
              <a:rPr kumimoji="1"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”</a:t>
            </a:r>
            <a:r>
              <a:rPr kumimoji="1"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이클립스에서 개발하고 이클립스에 적용한다</a:t>
            </a:r>
            <a:r>
              <a:rPr kumimoji="1"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”</a:t>
            </a:r>
          </a:p>
          <a:p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플러그인을 실행시키면 문법을 만들 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   .jj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형식의 템플릿이 생성된다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라이브러리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, JavaCC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컴파일러가 존재한다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F90A72-A87F-42DA-8626-0816829A2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5" y="1174778"/>
            <a:ext cx="6914348" cy="51493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3A980F-7C80-48FC-A3D9-92C755723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989" y="178507"/>
            <a:ext cx="4667250" cy="170497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9759112-99F4-4FE9-B6DE-258D5E57457B}"/>
              </a:ext>
            </a:extLst>
          </p:cNvPr>
          <p:cNvCxnSpPr>
            <a:cxnSpLocks/>
          </p:cNvCxnSpPr>
          <p:nvPr/>
        </p:nvCxnSpPr>
        <p:spPr>
          <a:xfrm flipV="1">
            <a:off x="3119761" y="426128"/>
            <a:ext cx="1961228" cy="105322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7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28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6509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33520" y="1446334"/>
            <a:ext cx="5723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에서 코드를 작성할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.jj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템플릿에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시큐어코딩 문법을 체크할 문법 코드를 작성한다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762000" y="1282700"/>
            <a:ext cx="871520" cy="871520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1.</a:t>
            </a:r>
            <a:endParaRPr kumimoji="1" lang="ko-KR" altLang="en-US" sz="3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469776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방법 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순서</a:t>
            </a:r>
            <a:endParaRPr lang="ko-KR" altLang="en-US" sz="24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02CB584-9E91-4833-A37C-96CA30A901F3}"/>
              </a:ext>
            </a:extLst>
          </p:cNvPr>
          <p:cNvSpPr/>
          <p:nvPr/>
        </p:nvSpPr>
        <p:spPr>
          <a:xfrm>
            <a:off x="2666999" y="2677468"/>
            <a:ext cx="5381625" cy="315582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73DE79-6260-4DCC-BD4A-6334D13616FC}"/>
              </a:ext>
            </a:extLst>
          </p:cNvPr>
          <p:cNvSpPr txBox="1"/>
          <p:nvPr/>
        </p:nvSpPr>
        <p:spPr>
          <a:xfrm>
            <a:off x="3581132" y="4840767"/>
            <a:ext cx="89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.jj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파일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B176B061-639E-4CA5-A879-CDC02FEC8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14" y="3243352"/>
            <a:ext cx="1487159" cy="1487159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7044093-A8FE-4FB5-AFFF-E9DE0FE3B848}"/>
              </a:ext>
            </a:extLst>
          </p:cNvPr>
          <p:cNvCxnSpPr/>
          <p:nvPr/>
        </p:nvCxnSpPr>
        <p:spPr>
          <a:xfrm flipV="1">
            <a:off x="4895363" y="3986931"/>
            <a:ext cx="1063841" cy="836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ECA49471-812A-4344-90B6-0E0B6AE9E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394" y="3243352"/>
            <a:ext cx="1487159" cy="1487159"/>
          </a:xfrm>
          <a:prstGeom prst="rect">
            <a:avLst/>
          </a:prstGeom>
        </p:spPr>
      </p:pic>
      <p:sp>
        <p:nvSpPr>
          <p:cNvPr id="52" name="TextBox 6">
            <a:extLst>
              <a:ext uri="{FF2B5EF4-FFF2-40B4-BE49-F238E27FC236}">
                <a16:creationId xmlns:a16="http://schemas.microsoft.com/office/drawing/2014/main" id="{9BF258C0-6659-4D71-B599-1B8E5B1D2BF6}"/>
              </a:ext>
            </a:extLst>
          </p:cNvPr>
          <p:cNvSpPr txBox="1"/>
          <p:nvPr/>
        </p:nvSpPr>
        <p:spPr>
          <a:xfrm>
            <a:off x="5959204" y="484076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문법 코드 작성</a:t>
            </a:r>
          </a:p>
        </p:txBody>
      </p:sp>
      <p:cxnSp>
        <p:nvCxnSpPr>
          <p:cNvPr id="53" name="직선 연결선[R] 18">
            <a:extLst>
              <a:ext uri="{FF2B5EF4-FFF2-40B4-BE49-F238E27FC236}">
                <a16:creationId xmlns:a16="http://schemas.microsoft.com/office/drawing/2014/main" id="{D25C13BC-CE88-445A-912A-62D36B0AC9A9}"/>
              </a:ext>
            </a:extLst>
          </p:cNvPr>
          <p:cNvCxnSpPr/>
          <p:nvPr/>
        </p:nvCxnSpPr>
        <p:spPr>
          <a:xfrm>
            <a:off x="6428935" y="3854548"/>
            <a:ext cx="45803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19">
            <a:extLst>
              <a:ext uri="{FF2B5EF4-FFF2-40B4-BE49-F238E27FC236}">
                <a16:creationId xmlns:a16="http://schemas.microsoft.com/office/drawing/2014/main" id="{7DE4EDEC-B8B5-4F55-8A55-66233A109FA2}"/>
              </a:ext>
            </a:extLst>
          </p:cNvPr>
          <p:cNvCxnSpPr/>
          <p:nvPr/>
        </p:nvCxnSpPr>
        <p:spPr>
          <a:xfrm>
            <a:off x="6430526" y="3995300"/>
            <a:ext cx="45803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20">
            <a:extLst>
              <a:ext uri="{FF2B5EF4-FFF2-40B4-BE49-F238E27FC236}">
                <a16:creationId xmlns:a16="http://schemas.microsoft.com/office/drawing/2014/main" id="{F5C346CE-82EF-4F2A-90CB-4BD0EDB97745}"/>
              </a:ext>
            </a:extLst>
          </p:cNvPr>
          <p:cNvCxnSpPr/>
          <p:nvPr/>
        </p:nvCxnSpPr>
        <p:spPr>
          <a:xfrm>
            <a:off x="6428935" y="4119564"/>
            <a:ext cx="45803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21">
            <a:extLst>
              <a:ext uri="{FF2B5EF4-FFF2-40B4-BE49-F238E27FC236}">
                <a16:creationId xmlns:a16="http://schemas.microsoft.com/office/drawing/2014/main" id="{FDB411F4-09B5-4040-89C9-BCDA82D542C0}"/>
              </a:ext>
            </a:extLst>
          </p:cNvPr>
          <p:cNvCxnSpPr/>
          <p:nvPr/>
        </p:nvCxnSpPr>
        <p:spPr>
          <a:xfrm>
            <a:off x="6428935" y="4255381"/>
            <a:ext cx="45803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4029075" y="2318797"/>
            <a:ext cx="2571753" cy="76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2F52108-9029-4CF9-9473-02093CF4E0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582" y="2406478"/>
            <a:ext cx="2486034" cy="541979"/>
          </a:xfrm>
          <a:prstGeom prst="rect">
            <a:avLst/>
          </a:prstGeom>
        </p:spPr>
      </p:pic>
      <p:sp>
        <p:nvSpPr>
          <p:cNvPr id="1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05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29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403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33520" y="1401999"/>
            <a:ext cx="7650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작성한 템플릿을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컴파일을 하면 파서와 문법 분석기를 구현하는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7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개로 구성된 자바파일들로 변환된다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62000" y="1282700"/>
            <a:ext cx="871520" cy="871520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2.</a:t>
            </a:r>
            <a:endParaRPr kumimoji="1" lang="ko-KR" altLang="en-US" sz="3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4716241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방법 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순서</a:t>
            </a:r>
            <a:endParaRPr lang="ko-KR" altLang="en-US" sz="24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33520" y="2575097"/>
            <a:ext cx="8736037" cy="315582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59756" y="2316188"/>
            <a:ext cx="2571753" cy="76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59757" y="2328111"/>
            <a:ext cx="2486034" cy="5419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26317" y="4778092"/>
            <a:ext cx="90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.jj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파일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986" y="3211319"/>
            <a:ext cx="1487159" cy="1487159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3862155" y="3867855"/>
            <a:ext cx="2313562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6199604" y="3148908"/>
            <a:ext cx="3497843" cy="199851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54" y="3284491"/>
            <a:ext cx="1017355" cy="101735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886" y="3284049"/>
            <a:ext cx="1017355" cy="101735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89" y="3283607"/>
            <a:ext cx="1017355" cy="10173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092" y="3283607"/>
            <a:ext cx="1017355" cy="101735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732" y="4130953"/>
            <a:ext cx="1017355" cy="101735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64" y="4130511"/>
            <a:ext cx="1017355" cy="10173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067" y="4130069"/>
            <a:ext cx="1017355" cy="101735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897596" y="5221667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룰체커 구성 파일들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51146" y="39781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변환</a:t>
            </a:r>
          </a:p>
        </p:txBody>
      </p:sp>
      <p:sp>
        <p:nvSpPr>
          <p:cNvPr id="25" name="두루마리 모양: 가로로 말림 24">
            <a:extLst>
              <a:ext uri="{FF2B5EF4-FFF2-40B4-BE49-F238E27FC236}">
                <a16:creationId xmlns:a16="http://schemas.microsoft.com/office/drawing/2014/main" id="{AC097859-8B1E-4F5A-AC5E-0E76BB9BDD19}"/>
              </a:ext>
            </a:extLst>
          </p:cNvPr>
          <p:cNvSpPr/>
          <p:nvPr/>
        </p:nvSpPr>
        <p:spPr>
          <a:xfrm>
            <a:off x="8726608" y="142492"/>
            <a:ext cx="2858668" cy="257031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-TokenMgError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-ParseException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-Token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-SimpleCharStream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-name(</a:t>
            </a:r>
            <a:r>
              <a:rPr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작성파일 이름</a:t>
            </a: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-nameConstants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-nameTokenManager</a:t>
            </a:r>
          </a:p>
        </p:txBody>
      </p:sp>
      <p:sp>
        <p:nvSpPr>
          <p:cNvPr id="29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38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30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531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33520" y="1282700"/>
            <a:ext cx="10256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이클립스의 기능인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PDE(Plug-in Development Environment)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을 이용하여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편집한 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Plugin.xml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파일을 이 자바파일들과 함께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jar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형식으로 패키징하여 내부 플러그인으로 제작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62000" y="1282700"/>
            <a:ext cx="871520" cy="871520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3.</a:t>
            </a:r>
            <a:endParaRPr kumimoji="1" lang="ko-KR" altLang="en-US" sz="3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 txBox="1">
            <a:spLocks/>
          </p:cNvSpPr>
          <p:nvPr/>
        </p:nvSpPr>
        <p:spPr>
          <a:xfrm>
            <a:off x="762000" y="559678"/>
            <a:ext cx="4419600" cy="7230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방법 </a:t>
            </a:r>
            <a:r>
              <a:rPr lang="ko-KR" altLang="en-US" sz="25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순서</a:t>
            </a:r>
            <a:endParaRPr lang="ko-KR" altLang="en-US" sz="25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664227" y="3242685"/>
            <a:ext cx="2040946" cy="136858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77" y="3378269"/>
            <a:ext cx="653906" cy="65390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03315" y="4625709"/>
            <a:ext cx="210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룰체커 구성 파일들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3673032" y="3919835"/>
            <a:ext cx="1969419" cy="714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4480711" y="2918147"/>
            <a:ext cx="3720327" cy="21256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13" y="3382829"/>
            <a:ext cx="653906" cy="65390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130" y="3387777"/>
            <a:ext cx="653906" cy="65390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66" y="3392337"/>
            <a:ext cx="653906" cy="65390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186" y="3905481"/>
            <a:ext cx="653906" cy="65390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403" y="3910429"/>
            <a:ext cx="653906" cy="65390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539" y="3914989"/>
            <a:ext cx="653906" cy="653906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5181600" y="2640385"/>
            <a:ext cx="2571753" cy="76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97062" y="4035408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.jar</a:t>
            </a:r>
            <a:r>
              <a:rPr kumimoji="1" lang="ko-KR" altLang="en-US" sz="14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로 압축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398" y="3457537"/>
            <a:ext cx="975012" cy="97501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137407" y="2719816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PDE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플러그인 개발환경</a:t>
            </a: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8201038" y="3905481"/>
            <a:ext cx="121236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642451" y="5098933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플러그인 제작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589077" y="3457537"/>
            <a:ext cx="15135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플러그인 </a:t>
            </a: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제작 완료</a:t>
            </a:r>
          </a:p>
          <a:p>
            <a:pPr algn="ctr"/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39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31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778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방법 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샘플</a:t>
            </a:r>
            <a:endParaRPr lang="ko-KR" altLang="en-US" sz="24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236-585B-407E-AA0C-BA78863B92C2}"/>
              </a:ext>
            </a:extLst>
          </p:cNvPr>
          <p:cNvSpPr txBox="1"/>
          <p:nvPr/>
        </p:nvSpPr>
        <p:spPr>
          <a:xfrm>
            <a:off x="1437957" y="4865947"/>
            <a:ext cx="1042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Java1.5.jj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파일 내에 적힌 코드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: ExceptionParameter()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는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Generic Exception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 있는지 검색한다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.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38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32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62000" y="4795716"/>
            <a:ext cx="675957" cy="54057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1.</a:t>
            </a:r>
            <a:endParaRPr kumimoji="1" lang="ko-KR" altLang="en-US" sz="3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C608FE-4A29-4AA3-9E3F-281ABE211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186" y="1352931"/>
            <a:ext cx="7733058" cy="30785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C493FF-104B-4B32-AF84-6A99CABDD159}"/>
              </a:ext>
            </a:extLst>
          </p:cNvPr>
          <p:cNvSpPr txBox="1"/>
          <p:nvPr/>
        </p:nvSpPr>
        <p:spPr>
          <a:xfrm>
            <a:off x="3898552" y="735628"/>
            <a:ext cx="773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선정된 </a:t>
            </a:r>
            <a:r>
              <a:rPr kumimoji="1"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CERT </a:t>
            </a:r>
            <a:r>
              <a:rPr kumimoji="1"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항목 </a:t>
            </a:r>
            <a:r>
              <a:rPr kumimoji="1"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: </a:t>
            </a:r>
            <a:r>
              <a:rPr kumimoji="1"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일반적인 </a:t>
            </a:r>
            <a:r>
              <a:rPr kumimoji="1"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Exception</a:t>
            </a:r>
            <a:r>
              <a:rPr kumimoji="1"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을 사용하지 않기</a:t>
            </a:r>
            <a:endParaRPr kumimoji="1" lang="en-US" altLang="ko-KR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0307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방법 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샘플</a:t>
            </a:r>
            <a:endParaRPr lang="ko-KR" altLang="en-US" sz="24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236-585B-407E-AA0C-BA78863B92C2}"/>
              </a:ext>
            </a:extLst>
          </p:cNvPr>
          <p:cNvSpPr txBox="1"/>
          <p:nvPr/>
        </p:nvSpPr>
        <p:spPr>
          <a:xfrm>
            <a:off x="1319470" y="5202499"/>
            <a:ext cx="9680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로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컴파일된 코드파일을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로 컴파일하고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로 검사대상 실행하면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출력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E69933-1CAF-4D5E-9BBF-8D9DD986B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2700"/>
            <a:ext cx="7610475" cy="3705225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49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33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51565" y="5134498"/>
            <a:ext cx="540573" cy="54057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7B60DF-33EF-45F4-B9B7-F31E7AA45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203" y="4417997"/>
            <a:ext cx="7434479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39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/>
          <p:nvPr/>
        </p:nvSpPr>
        <p:spPr>
          <a:xfrm>
            <a:off x="1556576" y="4653755"/>
            <a:ext cx="4697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22222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자바를 비롯한 다양한 언어를 지원하는 </a:t>
            </a:r>
            <a:endParaRPr lang="en-US" altLang="ko-KR" sz="2000" dirty="0">
              <a:solidFill>
                <a:srgbClr val="222222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프로그래밍 통합 개발 환경</a:t>
            </a:r>
          </a:p>
        </p:txBody>
      </p:sp>
      <p:sp>
        <p:nvSpPr>
          <p:cNvPr id="9" name="타원 8"/>
          <p:cNvSpPr/>
          <p:nvPr/>
        </p:nvSpPr>
        <p:spPr>
          <a:xfrm>
            <a:off x="2439973" y="1992110"/>
            <a:ext cx="2502599" cy="2502599"/>
          </a:xfrm>
          <a:prstGeom prst="ellipse">
            <a:avLst/>
          </a:prstGeom>
          <a:solidFill>
            <a:schemeClr val="accent2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  <a:endParaRPr kumimoji="1" lang="ko-KR" altLang="en-US" sz="32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6232935" y="4637396"/>
            <a:ext cx="44662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 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환경에 통합할 수 있는 </a:t>
            </a:r>
            <a:endPara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새로운 기능을 추가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한  것</a:t>
            </a:r>
            <a:b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</a:br>
            <a:br>
              <a:rPr lang="ko-KR" altLang="en-US" sz="2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</a:br>
            <a:endParaRPr lang="ko-KR" altLang="en-US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081123" y="1997053"/>
            <a:ext cx="2497862" cy="2497862"/>
          </a:xfrm>
          <a:prstGeom prst="ellipse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</a:p>
          <a:p>
            <a:pPr algn="ctr"/>
            <a:r>
              <a:rPr kumimoji="1"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Plugin</a:t>
            </a:r>
            <a:endParaRPr kumimoji="1" lang="ko-KR" altLang="en-US" sz="32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825" y="67562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  <a:r>
              <a:rPr lang="ko-KR" altLang="en-US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와 </a:t>
            </a:r>
            <a:r>
              <a:rPr lang="en-US" altLang="ko-KR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  <a:r>
              <a:rPr lang="ko-KR" altLang="en-US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en-US" altLang="ko-KR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Plugin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C1FCC53C-0CDE-B440-A64C-B1BD979512FB}"/>
              </a:ext>
            </a:extLst>
          </p:cNvPr>
          <p:cNvSpPr txBox="1">
            <a:spLocks/>
          </p:cNvSpPr>
          <p:nvPr/>
        </p:nvSpPr>
        <p:spPr>
          <a:xfrm>
            <a:off x="762000" y="559678"/>
            <a:ext cx="3833906" cy="7230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b="1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  <a:endParaRPr lang="ko-KR" altLang="en-US" sz="40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22885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방법 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샘플</a:t>
            </a:r>
            <a:endParaRPr lang="ko-KR" altLang="en-US" sz="24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236-585B-407E-AA0C-BA78863B92C2}"/>
              </a:ext>
            </a:extLst>
          </p:cNvPr>
          <p:cNvSpPr txBox="1"/>
          <p:nvPr/>
        </p:nvSpPr>
        <p:spPr>
          <a:xfrm>
            <a:off x="1319470" y="5202499"/>
            <a:ext cx="9341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컴파일된 코드파일을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로 컴파일하고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로 검사대상 실행하면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출력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81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34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51565" y="5134498"/>
            <a:ext cx="540573" cy="54057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2159E8-568E-42E6-AE11-7DC15E14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13" y="2072205"/>
            <a:ext cx="10290150" cy="215295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FDABED5-3DEF-417B-AD81-0461362E0E0D}"/>
              </a:ext>
            </a:extLst>
          </p:cNvPr>
          <p:cNvCxnSpPr/>
          <p:nvPr/>
        </p:nvCxnSpPr>
        <p:spPr>
          <a:xfrm>
            <a:off x="6747029" y="2831938"/>
            <a:ext cx="2539014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D157FD5-6C69-47FA-83BB-4C92CF5006C9}"/>
              </a:ext>
            </a:extLst>
          </p:cNvPr>
          <p:cNvSpPr txBox="1"/>
          <p:nvPr/>
        </p:nvSpPr>
        <p:spPr>
          <a:xfrm>
            <a:off x="8288814" y="1572481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제작한 문법파일</a:t>
            </a:r>
            <a:endParaRPr kumimoji="1" lang="en-US" altLang="ko-KR" sz="2000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19CDF7C7-C6EE-4509-A72F-BA0AE1361C6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96304" y="1788352"/>
            <a:ext cx="640464" cy="516414"/>
          </a:xfrm>
          <a:prstGeom prst="bentConnector2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6041B4C-99D1-4DA1-9DA9-CCDB86AC7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79" y="3102541"/>
            <a:ext cx="10171498" cy="10860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9A278E-22AB-4A2B-B34B-B3BD301E0AA3}"/>
              </a:ext>
            </a:extLst>
          </p:cNvPr>
          <p:cNvSpPr txBox="1"/>
          <p:nvPr/>
        </p:nvSpPr>
        <p:spPr>
          <a:xfrm>
            <a:off x="9037468" y="4359442"/>
            <a:ext cx="2241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검사대상 자바파일</a:t>
            </a:r>
            <a:endParaRPr kumimoji="1" lang="en-US" altLang="ko-KR" sz="2000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743C3DF-0704-4A36-84B5-89DB2F9F9E80}"/>
              </a:ext>
            </a:extLst>
          </p:cNvPr>
          <p:cNvCxnSpPr>
            <a:cxnSpLocks/>
          </p:cNvCxnSpPr>
          <p:nvPr/>
        </p:nvCxnSpPr>
        <p:spPr>
          <a:xfrm rot="5400000">
            <a:off x="9514241" y="3800323"/>
            <a:ext cx="642630" cy="402425"/>
          </a:xfrm>
          <a:prstGeom prst="bent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3B04776-E79B-4A6E-A981-AF728218E3ED}"/>
              </a:ext>
            </a:extLst>
          </p:cNvPr>
          <p:cNvCxnSpPr>
            <a:cxnSpLocks/>
          </p:cNvCxnSpPr>
          <p:nvPr/>
        </p:nvCxnSpPr>
        <p:spPr>
          <a:xfrm>
            <a:off x="8611340" y="3645955"/>
            <a:ext cx="2166151" cy="0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992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데모 환경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61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35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3D4E6177-16CE-5149-93C0-16240F35F4A6}"/>
              </a:ext>
            </a:extLst>
          </p:cNvPr>
          <p:cNvSpPr/>
          <p:nvPr/>
        </p:nvSpPr>
        <p:spPr>
          <a:xfrm>
            <a:off x="1664227" y="2060656"/>
            <a:ext cx="2040946" cy="136858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09D69C-92D6-C04B-BD79-B0DF87B57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77" y="2196240"/>
            <a:ext cx="653906" cy="653906"/>
          </a:xfrm>
          <a:prstGeom prst="rect">
            <a:avLst/>
          </a:prstGeom>
        </p:spPr>
      </p:pic>
      <p:sp>
        <p:nvSpPr>
          <p:cNvPr id="10" name="TextBox 15">
            <a:extLst>
              <a:ext uri="{FF2B5EF4-FFF2-40B4-BE49-F238E27FC236}">
                <a16:creationId xmlns:a16="http://schemas.microsoft.com/office/drawing/2014/main" id="{CC5B7AED-32DF-154C-9E56-AC094E82BAED}"/>
              </a:ext>
            </a:extLst>
          </p:cNvPr>
          <p:cNvSpPr txBox="1"/>
          <p:nvPr/>
        </p:nvSpPr>
        <p:spPr>
          <a:xfrm>
            <a:off x="1603315" y="3443680"/>
            <a:ext cx="2101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룰체커 구성 파일들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데모버전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C38D40A-B6DF-E54A-82BC-AD238E7E24BA}"/>
              </a:ext>
            </a:extLst>
          </p:cNvPr>
          <p:cNvCxnSpPr/>
          <p:nvPr/>
        </p:nvCxnSpPr>
        <p:spPr>
          <a:xfrm flipV="1">
            <a:off x="3673032" y="2737806"/>
            <a:ext cx="1969419" cy="714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2318DBD-24CC-814E-8330-904213DEA4E0}"/>
              </a:ext>
            </a:extLst>
          </p:cNvPr>
          <p:cNvSpPr/>
          <p:nvPr/>
        </p:nvSpPr>
        <p:spPr>
          <a:xfrm>
            <a:off x="4480711" y="1736118"/>
            <a:ext cx="3720327" cy="21256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87FE5B8-DCC2-A44F-A714-74F588FC5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13" y="2200800"/>
            <a:ext cx="653906" cy="6539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677A26-0D17-9A47-8FF1-A32D294CB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130" y="2205748"/>
            <a:ext cx="653906" cy="6539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A9859A-5B22-DA47-9EDC-6AE75E0A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66" y="2210308"/>
            <a:ext cx="653906" cy="65390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749DB1-0D44-2F4E-AB22-83621CCCB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186" y="2723452"/>
            <a:ext cx="653906" cy="6539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1D47ECB-0B85-4444-84F1-19AF21638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403" y="2728400"/>
            <a:ext cx="653906" cy="65390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81F4FFD-EB0C-3E4F-93E9-5261DD46B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539" y="2732960"/>
            <a:ext cx="653906" cy="65390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6D6C15-9F35-D149-ACB4-7195664E8B49}"/>
              </a:ext>
            </a:extLst>
          </p:cNvPr>
          <p:cNvSpPr/>
          <p:nvPr/>
        </p:nvSpPr>
        <p:spPr>
          <a:xfrm>
            <a:off x="5181600" y="1458356"/>
            <a:ext cx="2571753" cy="76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C9034796-BAF0-A647-BD95-B322FD38CF45}"/>
              </a:ext>
            </a:extLst>
          </p:cNvPr>
          <p:cNvSpPr txBox="1"/>
          <p:nvPr/>
        </p:nvSpPr>
        <p:spPr>
          <a:xfrm>
            <a:off x="3897062" y="2853379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.jar</a:t>
            </a:r>
            <a:r>
              <a:rPr kumimoji="1" lang="ko-KR" altLang="en-US" sz="14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로 압축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997BBA8-EE78-3143-AF47-E664B1F28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398" y="2275508"/>
            <a:ext cx="975012" cy="975012"/>
          </a:xfrm>
          <a:prstGeom prst="rect">
            <a:avLst/>
          </a:prstGeom>
        </p:spPr>
      </p:pic>
      <p:sp>
        <p:nvSpPr>
          <p:cNvPr id="22" name="TextBox 37">
            <a:extLst>
              <a:ext uri="{FF2B5EF4-FFF2-40B4-BE49-F238E27FC236}">
                <a16:creationId xmlns:a16="http://schemas.microsoft.com/office/drawing/2014/main" id="{83A4ABA5-767A-164B-A367-88A7B0DA23B2}"/>
              </a:ext>
            </a:extLst>
          </p:cNvPr>
          <p:cNvSpPr txBox="1"/>
          <p:nvPr/>
        </p:nvSpPr>
        <p:spPr>
          <a:xfrm>
            <a:off x="5137407" y="1537787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PDE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플러그인 개발환경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07E7104-75D0-F54B-8946-B6443EDF9555}"/>
              </a:ext>
            </a:extLst>
          </p:cNvPr>
          <p:cNvCxnSpPr/>
          <p:nvPr/>
        </p:nvCxnSpPr>
        <p:spPr>
          <a:xfrm>
            <a:off x="8201038" y="2723452"/>
            <a:ext cx="121236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40">
            <a:extLst>
              <a:ext uri="{FF2B5EF4-FFF2-40B4-BE49-F238E27FC236}">
                <a16:creationId xmlns:a16="http://schemas.microsoft.com/office/drawing/2014/main" id="{EA461925-C1AF-9D4E-87FE-80018BCD2AAB}"/>
              </a:ext>
            </a:extLst>
          </p:cNvPr>
          <p:cNvSpPr txBox="1"/>
          <p:nvPr/>
        </p:nvSpPr>
        <p:spPr>
          <a:xfrm>
            <a:off x="5416547" y="3940817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데모 플러그인 제작</a:t>
            </a:r>
          </a:p>
        </p:txBody>
      </p:sp>
      <p:sp>
        <p:nvSpPr>
          <p:cNvPr id="25" name="TextBox 44">
            <a:extLst>
              <a:ext uri="{FF2B5EF4-FFF2-40B4-BE49-F238E27FC236}">
                <a16:creationId xmlns:a16="http://schemas.microsoft.com/office/drawing/2014/main" id="{420A6EE0-31FE-4C49-A87A-AE7B78B41CE8}"/>
              </a:ext>
            </a:extLst>
          </p:cNvPr>
          <p:cNvSpPr txBox="1"/>
          <p:nvPr/>
        </p:nvSpPr>
        <p:spPr>
          <a:xfrm>
            <a:off x="9375101" y="2391430"/>
            <a:ext cx="27398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에 </a:t>
            </a: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데모 플러그인 적용</a:t>
            </a:r>
          </a:p>
        </p:txBody>
      </p:sp>
      <p:sp>
        <p:nvSpPr>
          <p:cNvPr id="28" name="텍스트상자 27">
            <a:extLst>
              <a:ext uri="{FF2B5EF4-FFF2-40B4-BE49-F238E27FC236}">
                <a16:creationId xmlns:a16="http://schemas.microsoft.com/office/drawing/2014/main" id="{B3355847-9B42-5842-85E3-0AC9DED85752}"/>
              </a:ext>
            </a:extLst>
          </p:cNvPr>
          <p:cNvSpPr txBox="1"/>
          <p:nvPr/>
        </p:nvSpPr>
        <p:spPr>
          <a:xfrm>
            <a:off x="2137913" y="4413196"/>
            <a:ext cx="7311617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데모 코드 작성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Javacc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6.0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데모 플러그인 제작 툴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PDE (Plug-in Development Environment)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데모 개발 환경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Eclipse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9" name="텍스트상자 28">
            <a:extLst>
              <a:ext uri="{FF2B5EF4-FFF2-40B4-BE49-F238E27FC236}">
                <a16:creationId xmlns:a16="http://schemas.microsoft.com/office/drawing/2014/main" id="{62E9EA93-9F04-E345-B8D5-1A18B5F0E322}"/>
              </a:ext>
            </a:extLst>
          </p:cNvPr>
          <p:cNvSpPr txBox="1"/>
          <p:nvPr/>
        </p:nvSpPr>
        <p:spPr>
          <a:xfrm>
            <a:off x="1987646" y="175208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Javacc</a:t>
            </a:r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6.0</a:t>
            </a:r>
            <a:endParaRPr kumimoji="1" lang="ko-KR" altLang="en-US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3F4ABCA-1234-9A45-8B17-4BBDFF6269A3}"/>
              </a:ext>
            </a:extLst>
          </p:cNvPr>
          <p:cNvSpPr/>
          <p:nvPr/>
        </p:nvSpPr>
        <p:spPr>
          <a:xfrm>
            <a:off x="1790040" y="4542445"/>
            <a:ext cx="268373" cy="26837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50FA433-2309-1B4D-88C6-C5263AB55892}"/>
              </a:ext>
            </a:extLst>
          </p:cNvPr>
          <p:cNvSpPr/>
          <p:nvPr/>
        </p:nvSpPr>
        <p:spPr>
          <a:xfrm>
            <a:off x="1787579" y="4944121"/>
            <a:ext cx="268373" cy="26837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4ECD50D-43CA-B24C-BF75-DAD053A33F72}"/>
              </a:ext>
            </a:extLst>
          </p:cNvPr>
          <p:cNvSpPr/>
          <p:nvPr/>
        </p:nvSpPr>
        <p:spPr>
          <a:xfrm>
            <a:off x="1773029" y="5342031"/>
            <a:ext cx="268373" cy="26837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5557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업무 분담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999775"/>
              </p:ext>
            </p:extLst>
          </p:nvPr>
        </p:nvGraphicFramePr>
        <p:xfrm>
          <a:off x="2041358" y="1497929"/>
          <a:ext cx="812800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1171">
                <a:tc>
                  <a:txBody>
                    <a:bodyPr/>
                    <a:lstStyle/>
                    <a:p>
                      <a:pPr algn="ctr" latinLnBrk="1"/>
                      <a:endParaRPr lang="ko-KR" altLang="en-US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김창진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윤성철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김병철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946">
                <a:tc>
                  <a:txBody>
                    <a:bodyPr/>
                    <a:lstStyle/>
                    <a:p>
                      <a:pPr algn="ctr" latinLnBrk="1"/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자료수집</a:t>
                      </a:r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ko-KR" altLang="en-US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컴파일러</a:t>
                      </a:r>
                      <a:r>
                        <a:rPr lang="en-US" altLang="ko-KR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-</a:t>
                      </a:r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컴파일러</a:t>
                      </a:r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관련 자료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Secure</a:t>
                      </a:r>
                      <a:r>
                        <a:rPr lang="en-US" altLang="ko-KR" sz="1600" i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 Coding</a:t>
                      </a:r>
                    </a:p>
                    <a:p>
                      <a:pPr algn="ctr" latinLnBrk="1"/>
                      <a:r>
                        <a:rPr lang="ko-KR" altLang="en-US" sz="1600" i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관련 프로그램 및 </a:t>
                      </a:r>
                      <a:r>
                        <a:rPr lang="en-US" altLang="ko-KR" sz="1600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Java</a:t>
                      </a:r>
                      <a:r>
                        <a:rPr lang="en-US" altLang="ko-KR" sz="1600" i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 </a:t>
                      </a:r>
                      <a:r>
                        <a:rPr lang="ko-KR" altLang="en-US" sz="1600" i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코드 예시 조사</a:t>
                      </a:r>
                      <a:endParaRPr lang="ko-KR" altLang="en-US" sz="1600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CERT</a:t>
                      </a:r>
                      <a:r>
                        <a:rPr lang="ko-KR" altLang="en-US" i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 </a:t>
                      </a:r>
                      <a:r>
                        <a:rPr lang="en-US" altLang="ko-KR" i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Secure coding Rules</a:t>
                      </a:r>
                      <a:r>
                        <a:rPr lang="ko-KR" altLang="en-US" i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 </a:t>
                      </a:r>
                      <a:endParaRPr lang="en-US" altLang="ko-KR" i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i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조사</a:t>
                      </a:r>
                      <a:endParaRPr lang="ko-KR" altLang="en-US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8946">
                <a:tc>
                  <a:txBody>
                    <a:bodyPr/>
                    <a:lstStyle/>
                    <a:p>
                      <a:pPr algn="ctr" latinLnBrk="1"/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설계</a:t>
                      </a:r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ko-KR" altLang="en-US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프로젝트 총괄</a:t>
                      </a:r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개발환경 설계</a:t>
                      </a:r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통제 항목 설계</a:t>
                      </a:r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플러그인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알고리즘 설계</a:t>
                      </a:r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en-US" altLang="ko-KR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JavaCC </a:t>
                      </a:r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구성파일</a:t>
                      </a:r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8946">
                <a:tc>
                  <a:txBody>
                    <a:bodyPr/>
                    <a:lstStyle/>
                    <a:p>
                      <a:pPr algn="ctr" latinLnBrk="1"/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구현</a:t>
                      </a:r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ko-KR" altLang="en-US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i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Parsing </a:t>
                      </a:r>
                      <a:r>
                        <a:rPr lang="ko-KR" altLang="en-US" sz="1800" i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구현</a:t>
                      </a:r>
                      <a:endParaRPr lang="en-US" altLang="ko-KR" sz="1800" i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플러그인 구현</a:t>
                      </a:r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i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Lexing </a:t>
                      </a:r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작업</a:t>
                      </a:r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플러그인 </a:t>
                      </a:r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인터페이스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Parsing /Lexing</a:t>
                      </a:r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 작업</a:t>
                      </a:r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i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플러그인 이식</a:t>
                      </a:r>
                      <a:endParaRPr lang="en-US" altLang="ko-KR" i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8946">
                <a:tc>
                  <a:txBody>
                    <a:bodyPr/>
                    <a:lstStyle/>
                    <a:p>
                      <a:pPr algn="ctr" latinLnBrk="1"/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테스트</a:t>
                      </a:r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ko-KR" altLang="en-US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BM DoHyeon OTF" charset="-127"/>
                        </a:rPr>
                        <a:t>플러그인에서의 컴파일 및 통합 테스트</a:t>
                      </a:r>
                      <a:endParaRPr lang="en-US" altLang="ko-KR" i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i="1" dirty="0">
                        <a:latin typeface="BM HANNA 11yrs old OTF" charset="-127"/>
                        <a:ea typeface="BM HANNA 11yrs old OTF" charset="-127"/>
                        <a:cs typeface="BM HANNA 11yrs old OTF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i="1" dirty="0">
                        <a:latin typeface="BM HANNA 11yrs old OTF" charset="-127"/>
                        <a:ea typeface="BM HANNA 11yrs old OTF" charset="-127"/>
                        <a:cs typeface="BM HANNA 11yrs old OTF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81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36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331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수행 일정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843166"/>
              </p:ext>
            </p:extLst>
          </p:nvPr>
        </p:nvGraphicFramePr>
        <p:xfrm>
          <a:off x="1069065" y="1416392"/>
          <a:ext cx="10222047" cy="4209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9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42">
                  <a:extLst>
                    <a:ext uri="{9D8B030D-6E8A-4147-A177-3AD203B41FA5}">
                      <a16:colId xmlns:a16="http://schemas.microsoft.com/office/drawing/2014/main" val="528777816"/>
                    </a:ext>
                  </a:extLst>
                </a:gridCol>
                <a:gridCol w="657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44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49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00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239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2505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0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958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5360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115953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12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1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  <a:endParaRPr lang="ko-KR" altLang="en-US" sz="1500" b="0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2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 </a:t>
                      </a: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3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4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5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6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7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8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9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10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11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요구사항 정의 및 분석</a:t>
                      </a:r>
                    </a:p>
                  </a:txBody>
                  <a:tcPr marL="76405" marR="76405" marT="38202" marB="38202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solidFill>
                          <a:sysClr val="windowText" lastClr="000000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13">
                  <a:txBody>
                    <a:bodyPr/>
                    <a:lstStyle/>
                    <a:p>
                      <a:pPr algn="l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시스템 설계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rgbClr val="CDE0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rgbClr val="E8F0ED"/>
                    </a:solidFill>
                  </a:tcPr>
                </a:tc>
                <a:tc gridSpan="13">
                  <a:txBody>
                    <a:bodyPr/>
                    <a:lstStyle/>
                    <a:p>
                      <a:pPr algn="l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rgbClr val="E8F0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시스템 구현</a:t>
                      </a:r>
                      <a:r>
                        <a:rPr lang="en-US" altLang="ko-KR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(</a:t>
                      </a:r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프로토타입</a:t>
                      </a:r>
                      <a:r>
                        <a:rPr lang="en-US" altLang="ko-KR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)</a:t>
                      </a:r>
                      <a:endParaRPr lang="ko-KR" altLang="en-US" sz="14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 marL="76405" marR="76405" marT="38202" marB="38202">
                    <a:solidFill>
                      <a:srgbClr val="CDE0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13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오류사항 수정 및 개선</a:t>
                      </a:r>
                    </a:p>
                  </a:txBody>
                  <a:tcPr marL="76405" marR="76405" marT="38202" marB="38202"/>
                </a:tc>
                <a:tc gridSpan="6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13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졸업작품 중간발표</a:t>
                      </a:r>
                    </a:p>
                  </a:txBody>
                  <a:tcPr marL="76405" marR="76405" marT="38202" marB="38202"/>
                </a:tc>
                <a:tc gridSpan="8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13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산업기술대전</a:t>
                      </a:r>
                    </a:p>
                  </a:txBody>
                  <a:tcPr marL="76405" marR="76405" marT="38202" marB="38202"/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13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최종보고서 작성</a:t>
                      </a:r>
                      <a:r>
                        <a:rPr lang="en-US" altLang="ko-KR" sz="1200" b="0" i="0" baseline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&amp;</a:t>
                      </a:r>
                      <a:r>
                        <a:rPr lang="ko-KR" altLang="en-US" sz="12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패키징</a:t>
                      </a:r>
                    </a:p>
                  </a:txBody>
                  <a:tcPr marL="76405" marR="76405" marT="38202" marB="38202"/>
                </a:tc>
                <a:tc gridSpan="11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13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b="1" i="1" dirty="0">
                        <a:latin typeface="BM DoHyeon OTF" charset="-127"/>
                        <a:ea typeface="BM DoHyeon OTF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81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37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783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참고문헌 기술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069065" y="1558977"/>
            <a:ext cx="7135134" cy="4247317"/>
          </a:xfrm>
          <a:prstGeom prst="rect">
            <a:avLst/>
          </a:prstGeom>
          <a:noFill/>
          <a:ln w="7620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1.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CERT :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  <a:hlinkClick r:id="rId2"/>
              </a:rPr>
              <a:t>https://www.cert.org/</a:t>
            </a:r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</a:p>
          <a:p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2. JavaCC :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  <a:hlinkClick r:id="rId3"/>
              </a:rPr>
              <a:t>https://javacc.org</a:t>
            </a:r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3. 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컴파일러 구조와 원리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(‘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아오키 미네로우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’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작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, 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한빛미디어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4. Fasoo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닷컴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: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  <a:hlinkClick r:id="rId4"/>
              </a:rPr>
              <a:t>http://www.fasoo.com/</a:t>
            </a:r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</a:p>
          <a:p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5. 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이클립스 플러그인 개발환경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:</a:t>
            </a: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  <a:hlinkClick r:id="rId4"/>
              </a:rPr>
              <a:t>http://marketplace.eclipse.org/content/eclipse-pde-plug-development-environment</a:t>
            </a:r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6. 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시큐어코딩 기반의 소스 코드 검사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Vim </a:t>
            </a: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   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플러그인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(2016 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한국산업기술대학교 산학 대전 졸업 논문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</a:p>
        </p:txBody>
      </p:sp>
      <p:sp>
        <p:nvSpPr>
          <p:cNvPr id="4" name="도넛[D] 3"/>
          <p:cNvSpPr/>
          <p:nvPr/>
        </p:nvSpPr>
        <p:spPr>
          <a:xfrm>
            <a:off x="9468967" y="4270466"/>
            <a:ext cx="1905000" cy="1905000"/>
          </a:xfrm>
          <a:prstGeom prst="donut">
            <a:avLst>
              <a:gd name="adj" fmla="val 972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호 4"/>
          <p:cNvSpPr/>
          <p:nvPr/>
        </p:nvSpPr>
        <p:spPr>
          <a:xfrm rot="4268605">
            <a:off x="10233505" y="4896179"/>
            <a:ext cx="792480" cy="917395"/>
          </a:xfrm>
          <a:prstGeom prst="arc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6" name="직선 연결선[R] 5"/>
          <p:cNvCxnSpPr/>
          <p:nvPr/>
        </p:nvCxnSpPr>
        <p:spPr>
          <a:xfrm>
            <a:off x="11129193" y="5790297"/>
            <a:ext cx="1062807" cy="1067703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81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38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924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5F0E4B-A712-4398-9936-4F2DDC361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1669" y="2955933"/>
            <a:ext cx="7766936" cy="1646302"/>
          </a:xfrm>
        </p:spPr>
        <p:txBody>
          <a:bodyPr/>
          <a:lstStyle/>
          <a:p>
            <a:pPr algn="ctr"/>
            <a:r>
              <a:rPr lang="en-US" altLang="ko-KR" sz="6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Q&amp;A</a:t>
            </a:r>
            <a:endParaRPr lang="ko-KR" altLang="en-US" sz="6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3" name="도넛[D] 2"/>
          <p:cNvSpPr/>
          <p:nvPr/>
        </p:nvSpPr>
        <p:spPr>
          <a:xfrm>
            <a:off x="9468967" y="4270466"/>
            <a:ext cx="1905000" cy="1905000"/>
          </a:xfrm>
          <a:prstGeom prst="donut">
            <a:avLst>
              <a:gd name="adj" fmla="val 9728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" name="호 3"/>
          <p:cNvSpPr/>
          <p:nvPr/>
        </p:nvSpPr>
        <p:spPr>
          <a:xfrm rot="4268605">
            <a:off x="10233505" y="4896179"/>
            <a:ext cx="792480" cy="917395"/>
          </a:xfrm>
          <a:prstGeom prst="arc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11129193" y="5790297"/>
            <a:ext cx="1062807" cy="1067703"/>
          </a:xfrm>
          <a:prstGeom prst="line">
            <a:avLst/>
          </a:prstGeom>
          <a:ln w="2540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159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07958" y="2640827"/>
            <a:ext cx="66633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플랫폼에 확장 기능이 통합되는 구조로 되어있다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285750" indent="-285750">
              <a:buFont typeface="Arial" charset="0"/>
              <a:buChar char="•"/>
            </a:pP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룰체커는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작성한 자바코드를 분석할 것이기 때문에 자바코드를 작성환경인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플러그인으로 사용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947384" y="2117587"/>
            <a:ext cx="2523809" cy="2523809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  <a:endParaRPr kumimoji="1" lang="ko-KR" altLang="en-US" sz="3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60038" y="3156279"/>
            <a:ext cx="921562" cy="921562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plugin</a:t>
            </a:r>
            <a:endParaRPr kumimoji="1" lang="ko-KR" altLang="en-US" sz="12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455668" y="3719834"/>
            <a:ext cx="921562" cy="921562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plugin</a:t>
            </a:r>
            <a:endParaRPr kumimoji="1" lang="ko-KR" altLang="en-US" sz="12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904835" y="1927601"/>
            <a:ext cx="921562" cy="921562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plugin</a:t>
            </a:r>
            <a:endParaRPr kumimoji="1" lang="ko-KR" altLang="en-US" sz="12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360105" y="4160282"/>
            <a:ext cx="921562" cy="921562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plugin</a:t>
            </a:r>
            <a:endParaRPr kumimoji="1" lang="ko-KR" altLang="en-US" sz="12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 txBox="1">
            <a:spLocks/>
          </p:cNvSpPr>
          <p:nvPr/>
        </p:nvSpPr>
        <p:spPr>
          <a:xfrm>
            <a:off x="4354825" y="675626"/>
            <a:ext cx="6248398" cy="535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ko-KR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  <a:r>
              <a:rPr lang="ko-KR" altLang="en-US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와 </a:t>
            </a:r>
            <a:r>
              <a:rPr lang="en-US" altLang="ko-KR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  <a:r>
              <a:rPr lang="ko-KR" altLang="en-US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en-US" altLang="ko-KR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Plugin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3197CFFC-3AFF-A54A-BAF3-5C36E5ABC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1096647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5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5A1461E-7295-4ACF-A53A-94D3852D3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482191"/>
              </p:ext>
            </p:extLst>
          </p:nvPr>
        </p:nvGraphicFramePr>
        <p:xfrm>
          <a:off x="2032493" y="1558156"/>
          <a:ext cx="8127014" cy="408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3507">
                  <a:extLst>
                    <a:ext uri="{9D8B030D-6E8A-4147-A177-3AD203B41FA5}">
                      <a16:colId xmlns:a16="http://schemas.microsoft.com/office/drawing/2014/main" val="244983345"/>
                    </a:ext>
                  </a:extLst>
                </a:gridCol>
                <a:gridCol w="4063507">
                  <a:extLst>
                    <a:ext uri="{9D8B030D-6E8A-4147-A177-3AD203B41FA5}">
                      <a16:colId xmlns:a16="http://schemas.microsoft.com/office/drawing/2014/main" val="3492153370"/>
                    </a:ext>
                  </a:extLst>
                </a:gridCol>
              </a:tblGrid>
              <a:tr h="478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선정된 </a:t>
                      </a: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CERT 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규칙 항목</a:t>
                      </a:r>
                    </a:p>
                  </a:txBody>
                  <a:tcPr marL="83127" marR="83127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938281"/>
                  </a:ext>
                </a:extLst>
              </a:tr>
              <a:tr h="550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SQL 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인젝션 방지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XML 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인젝션 방지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55163"/>
                  </a:ext>
                </a:extLst>
              </a:tr>
              <a:tr h="4784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필드 접근 가능성 제한</a:t>
                      </a:r>
                      <a:endParaRPr kumimoji="1" lang="en-US" altLang="ko-KR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NullPointerException catch 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금지</a:t>
                      </a:r>
                      <a:endParaRPr kumimoji="1" lang="en-US" altLang="ko-KR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023719"/>
                  </a:ext>
                </a:extLst>
              </a:tr>
              <a:tr h="5646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+mn-cs"/>
                        </a:rPr>
                        <a:t>코드 중요 정보를 하드 코딩하지 않기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+mn-cs"/>
                        </a:rPr>
                        <a:t>강력한 무작위 숫자를 생성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29474"/>
                  </a:ext>
                </a:extLst>
              </a:tr>
              <a:tr h="4784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dirty="0">
                          <a:solidFill>
                            <a:srgbClr val="FF0000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일반적인 </a:t>
                      </a:r>
                      <a:r>
                        <a:rPr kumimoji="1" lang="en-US" altLang="ko-KR" sz="1400" dirty="0">
                          <a:solidFill>
                            <a:srgbClr val="FF0000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Exception </a:t>
                      </a:r>
                      <a:r>
                        <a:rPr kumimoji="1" lang="ko-KR" altLang="en-US" sz="1400" dirty="0">
                          <a:solidFill>
                            <a:srgbClr val="FF0000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사용하지 않기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내부 클래스의 인스턴스 직렬화 방지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813387"/>
                  </a:ext>
                </a:extLst>
              </a:tr>
              <a:tr h="5646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생산 코드는 디버깅 시작점 포함하지 않기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wrap(), duplicate() 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메서드를 사용하여 만든 </a:t>
                      </a:r>
                      <a:endParaRPr kumimoji="1" lang="en-US" altLang="ko-KR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버퍼를 신뢰할 수 없는 코드에 노출 금지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879643"/>
                  </a:ext>
                </a:extLst>
              </a:tr>
              <a:tr h="3321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스트림에서 </a:t>
                      </a: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read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한 </a:t>
                      </a: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char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와 </a:t>
                      </a: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byte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를 </a:t>
                      </a: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-1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과 비교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+mn-cs"/>
                        </a:rPr>
                        <a:t>사용자 지정 클래스 로더를 작성할 때는 상위 클래스의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+mn-cs"/>
                        </a:rPr>
                        <a:t>getPrmissions()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+mn-cs"/>
                        </a:rPr>
                        <a:t>메서드를 호출</a:t>
                      </a:r>
                      <a:endParaRPr kumimoji="1" lang="en-US" altLang="ko-KR" sz="11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542472"/>
                  </a:ext>
                </a:extLst>
              </a:tr>
              <a:tr h="410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유효성 검사 하기 전 문자열 정규화</a:t>
                      </a:r>
                      <a:endParaRPr kumimoji="1" lang="en-US" altLang="ko-KR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34707"/>
                  </a:ext>
                </a:extLst>
              </a:tr>
            </a:tbl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72E17ECB-7AAC-C148-B68F-53763C49E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19156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106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연구 개발 배경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1680273" y="4946208"/>
            <a:ext cx="8831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최근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ICT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의존도가 증가하면서 보안 취약점에 대한 </a:t>
            </a:r>
            <a:r>
              <a:rPr kumimoji="1"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보안사고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가 급증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정부에서도 </a:t>
            </a:r>
            <a:r>
              <a:rPr kumimoji="1"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시큐어 코딩을 의무화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하는 범위를 넓히고 엄격해지는 단계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시큐어코딩에 대한 필요성이 증대됨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6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319" y="1702475"/>
            <a:ext cx="3103216" cy="2768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763" y="1702475"/>
            <a:ext cx="3256637" cy="27686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62" y="1702475"/>
            <a:ext cx="3123782" cy="276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9F2492-5C6A-470B-99BC-12391F97C8E4}"/>
              </a:ext>
            </a:extLst>
          </p:cNvPr>
          <p:cNvSpPr txBox="1"/>
          <p:nvPr/>
        </p:nvSpPr>
        <p:spPr>
          <a:xfrm>
            <a:off x="8357274" y="1319022"/>
            <a:ext cx="2483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머니투데이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2017.11.22.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A76C86-DF1C-4977-B3D0-96B7BED9EE25}"/>
              </a:ext>
            </a:extLst>
          </p:cNvPr>
          <p:cNvSpPr txBox="1"/>
          <p:nvPr/>
        </p:nvSpPr>
        <p:spPr>
          <a:xfrm>
            <a:off x="4822250" y="1327535"/>
            <a:ext cx="263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아이뉴스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24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2017.01.14.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BC374F-B1FD-445D-B79D-549BA04BB249}"/>
              </a:ext>
            </a:extLst>
          </p:cNvPr>
          <p:cNvSpPr txBox="1"/>
          <p:nvPr/>
        </p:nvSpPr>
        <p:spPr>
          <a:xfrm>
            <a:off x="1437300" y="1315271"/>
            <a:ext cx="2483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전자신문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2017.11.12.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421EB5D-3DB9-5546-A38A-EFC159C94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1153755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106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연구 개발 목표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2002887" y="1972521"/>
            <a:ext cx="9981966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3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시큐어 코딩 규칙을 바탕으로 룰체커에 사용할 시큐어 코딩 항목을 적용</a:t>
            </a:r>
            <a:endParaRPr kumimoji="1" lang="en-US" altLang="ko-KR" sz="23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sz="23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sz="23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sz="23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이클립스 플러그인으로서 작동</a:t>
            </a:r>
            <a:endParaRPr kumimoji="1" lang="en-US" altLang="ko-KR" sz="23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sz="23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sz="23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sz="23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플러그인 실행으로 입력된 코드에 대한 보안약점 검사</a:t>
            </a:r>
            <a:endParaRPr kumimoji="1" lang="en-US" altLang="ko-KR" sz="23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7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321852" y="1827194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1.</a:t>
            </a:r>
            <a:endParaRPr kumimoji="1" lang="ko-KR" altLang="en-US" sz="3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321851" y="2857532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2.</a:t>
            </a:r>
            <a:endParaRPr kumimoji="1" lang="ko-KR" altLang="en-US" sz="3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321850" y="3887870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3.</a:t>
            </a:r>
            <a:endParaRPr kumimoji="1" lang="ko-KR" altLang="en-US" sz="3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814E028-FB9D-B140-B240-D3AA9C97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834338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21" y="1014783"/>
            <a:ext cx="4392118" cy="4392118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106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연구 개발 효과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014" y="1861900"/>
            <a:ext cx="4381292" cy="4381292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064549" y="1737805"/>
            <a:ext cx="2101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운용단계에서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보안약점을 발견해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수정하면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5893318" y="5135196"/>
            <a:ext cx="46875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6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큰 비용발생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8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6EFF1E5-5C57-3D49-9F74-DF32FE8C5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779027853"/>
      </p:ext>
    </p:extLst>
  </p:cSld>
  <p:clrMapOvr>
    <a:masterClrMapping/>
  </p:clrMapOvr>
</p:sld>
</file>

<file path=ppt/theme/theme1.xml><?xml version="1.0" encoding="utf-8"?>
<a:theme xmlns:a="http://schemas.openxmlformats.org/drawingml/2006/main" name="헤드라인">
  <a:themeElements>
    <a:clrScheme name="헤드라인">
      <a:dk1>
        <a:sysClr val="windowText" lastClr="000000"/>
      </a:dk1>
      <a:lt1>
        <a:sysClr val="window" lastClr="FFFFFF"/>
      </a:lt1>
      <a:dk2>
        <a:srgbClr val="1B2135"/>
      </a:dk2>
      <a:lt2>
        <a:srgbClr val="F4EFDF"/>
      </a:lt2>
      <a:accent1>
        <a:srgbClr val="33A485"/>
      </a:accent1>
      <a:accent2>
        <a:srgbClr val="EC6E39"/>
      </a:accent2>
      <a:accent3>
        <a:srgbClr val="D5A52C"/>
      </a:accent3>
      <a:accent4>
        <a:srgbClr val="909081"/>
      </a:accent4>
      <a:accent5>
        <a:srgbClr val="3BA1C1"/>
      </a:accent5>
      <a:accent6>
        <a:srgbClr val="916A8C"/>
      </a:accent6>
      <a:hlink>
        <a:srgbClr val="3BA1C1"/>
      </a:hlink>
      <a:folHlink>
        <a:srgbClr val="916A8C"/>
      </a:folHlink>
    </a:clrScheme>
    <a:fontScheme name="헤드라인">
      <a:majorFont>
        <a:latin typeface="Century Schoolbook" panose="02040604050505020304"/>
        <a:ea typeface=""/>
        <a:cs typeface=""/>
      </a:majorFont>
      <a:minorFont>
        <a:latin typeface="Corbel" panose="020B0503020204020204"/>
        <a:ea typeface=""/>
        <a:cs typeface=""/>
      </a:minorFont>
    </a:fontScheme>
    <a:fmtScheme name="헤드라인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0A845BBA-79DB-48B1-B20E-7DB1D922483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8242</TotalTime>
  <Words>2072</Words>
  <Application>Microsoft Macintosh PowerPoint</Application>
  <PresentationFormat>와이드스크린</PresentationFormat>
  <Paragraphs>608</Paragraphs>
  <Slides>45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맑은 고딕</vt:lpstr>
      <vt:lpstr>배달의민족 도현</vt:lpstr>
      <vt:lpstr>BM DoHyeon OTF</vt:lpstr>
      <vt:lpstr>Arial</vt:lpstr>
      <vt:lpstr>Century Schoolbook</vt:lpstr>
      <vt:lpstr>Corbel</vt:lpstr>
      <vt:lpstr>헤드라인</vt:lpstr>
      <vt:lpstr>시큐어코딩 룰체커 (rulechecker for secure coding)</vt:lpstr>
      <vt:lpstr>차례</vt:lpstr>
      <vt:lpstr>종합 설계 개요</vt:lpstr>
      <vt:lpstr>PowerPoint 프레젠테이션</vt:lpstr>
      <vt:lpstr>종합 설계 개요</vt:lpstr>
      <vt:lpstr>종합 설계 개요</vt:lpstr>
      <vt:lpstr>종합 설계 개요</vt:lpstr>
      <vt:lpstr>종합 설계 개요</vt:lpstr>
      <vt:lpstr>종합 설계 개요</vt:lpstr>
      <vt:lpstr>종합 설계 개요</vt:lpstr>
      <vt:lpstr>관련 연구 및 사례</vt:lpstr>
      <vt:lpstr>시스템 시나리오</vt:lpstr>
      <vt:lpstr>시스템 구성도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개발 환경</vt:lpstr>
      <vt:lpstr>개발 방법 개요 </vt:lpstr>
      <vt:lpstr>개발 방법 개요</vt:lpstr>
      <vt:lpstr>개발 방법 순서</vt:lpstr>
      <vt:lpstr>개발 방법 순서</vt:lpstr>
      <vt:lpstr>PowerPoint 프레젠테이션</vt:lpstr>
      <vt:lpstr>개발 방법 샘플</vt:lpstr>
      <vt:lpstr>개발 방법 샘플</vt:lpstr>
      <vt:lpstr>개발 방법 샘플</vt:lpstr>
      <vt:lpstr>데모 환경 설계</vt:lpstr>
      <vt:lpstr>업무 분담</vt:lpstr>
      <vt:lpstr>종합 설계 수행 일정</vt:lpstr>
      <vt:lpstr>참고문헌 기술</vt:lpstr>
      <vt:lpstr>Q&amp;A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시큐어코딩을 위한 소스코드 검사 vim 플러그인</dc:title>
  <dc:creator>kcj</dc:creator>
  <cp:lastModifiedBy>윤성철</cp:lastModifiedBy>
  <cp:revision>336</cp:revision>
  <dcterms:created xsi:type="dcterms:W3CDTF">2017-11-02T07:00:49Z</dcterms:created>
  <dcterms:modified xsi:type="dcterms:W3CDTF">2018-02-18T16:46:52Z</dcterms:modified>
</cp:coreProperties>
</file>